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65" r:id="rId5"/>
    <p:sldId id="266" r:id="rId6"/>
    <p:sldId id="267" r:id="rId7"/>
    <p:sldId id="268" r:id="rId8"/>
    <p:sldId id="269" r:id="rId9"/>
    <p:sldId id="270" r:id="rId10"/>
    <p:sldId id="271" r:id="rId11"/>
    <p:sldId id="261" r:id="rId12"/>
    <p:sldId id="264" r:id="rId13"/>
    <p:sldId id="262" r:id="rId14"/>
  </p:sldIdLst>
  <p:sldSz cx="14630400" cy="8229600"/>
  <p:notesSz cx="8229600" cy="14630400"/>
  <p:embeddedFontLst>
    <p:embeddedFont>
      <p:font typeface="Prata" panose="020B0604020202020204" charset="0"/>
      <p:regular r:id="rId16"/>
    </p:embeddedFont>
    <p:embeddedFont>
      <p:font typeface="Raleway"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E7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IT GOUDA" userId="5cdf2dacd8b49666" providerId="LiveId" clId="{023F195C-D4E0-4B1F-B6E1-D3DFA6436774}"/>
    <pc:docChg chg="custSel modSld">
      <pc:chgData name="ROHIT GOUDA" userId="5cdf2dacd8b49666" providerId="LiveId" clId="{023F195C-D4E0-4B1F-B6E1-D3DFA6436774}" dt="2026-01-13T06:03:30.557" v="11" actId="1076"/>
      <pc:docMkLst>
        <pc:docMk/>
      </pc:docMkLst>
      <pc:sldChg chg="delSp modSp mod">
        <pc:chgData name="ROHIT GOUDA" userId="5cdf2dacd8b49666" providerId="LiveId" clId="{023F195C-D4E0-4B1F-B6E1-D3DFA6436774}" dt="2026-01-13T06:03:30.557" v="11" actId="1076"/>
        <pc:sldMkLst>
          <pc:docMk/>
          <pc:sldMk cId="0" sldId="256"/>
        </pc:sldMkLst>
        <pc:spChg chg="del">
          <ac:chgData name="ROHIT GOUDA" userId="5cdf2dacd8b49666" providerId="LiveId" clId="{023F195C-D4E0-4B1F-B6E1-D3DFA6436774}" dt="2026-01-13T06:02:31.257" v="3" actId="21"/>
          <ac:spMkLst>
            <pc:docMk/>
            <pc:sldMk cId="0" sldId="256"/>
            <ac:spMk id="5" creationId="{00000000-0000-0000-0000-000000000000}"/>
          </ac:spMkLst>
        </pc:spChg>
        <pc:spChg chg="del">
          <ac:chgData name="ROHIT GOUDA" userId="5cdf2dacd8b49666" providerId="LiveId" clId="{023F195C-D4E0-4B1F-B6E1-D3DFA6436774}" dt="2026-01-13T06:02:37.189" v="4" actId="21"/>
          <ac:spMkLst>
            <pc:docMk/>
            <pc:sldMk cId="0" sldId="256"/>
            <ac:spMk id="6" creationId="{00000000-0000-0000-0000-000000000000}"/>
          </ac:spMkLst>
        </pc:spChg>
        <pc:spChg chg="del">
          <ac:chgData name="ROHIT GOUDA" userId="5cdf2dacd8b49666" providerId="LiveId" clId="{023F195C-D4E0-4B1F-B6E1-D3DFA6436774}" dt="2026-01-13T06:02:43.515" v="5" actId="21"/>
          <ac:spMkLst>
            <pc:docMk/>
            <pc:sldMk cId="0" sldId="256"/>
            <ac:spMk id="7" creationId="{00000000-0000-0000-0000-000000000000}"/>
          </ac:spMkLst>
        </pc:spChg>
        <pc:spChg chg="del">
          <ac:chgData name="ROHIT GOUDA" userId="5cdf2dacd8b49666" providerId="LiveId" clId="{023F195C-D4E0-4B1F-B6E1-D3DFA6436774}" dt="2026-01-13T06:02:49.836" v="6" actId="21"/>
          <ac:spMkLst>
            <pc:docMk/>
            <pc:sldMk cId="0" sldId="256"/>
            <ac:spMk id="8" creationId="{00000000-0000-0000-0000-000000000000}"/>
          </ac:spMkLst>
        </pc:spChg>
        <pc:spChg chg="del">
          <ac:chgData name="ROHIT GOUDA" userId="5cdf2dacd8b49666" providerId="LiveId" clId="{023F195C-D4E0-4B1F-B6E1-D3DFA6436774}" dt="2026-01-13T06:02:57.777" v="7" actId="21"/>
          <ac:spMkLst>
            <pc:docMk/>
            <pc:sldMk cId="0" sldId="256"/>
            <ac:spMk id="9" creationId="{00000000-0000-0000-0000-000000000000}"/>
          </ac:spMkLst>
        </pc:spChg>
        <pc:spChg chg="del mod">
          <ac:chgData name="ROHIT GOUDA" userId="5cdf2dacd8b49666" providerId="LiveId" clId="{023F195C-D4E0-4B1F-B6E1-D3DFA6436774}" dt="2026-01-13T06:02:24.874" v="2" actId="21"/>
          <ac:spMkLst>
            <pc:docMk/>
            <pc:sldMk cId="0" sldId="256"/>
            <ac:spMk id="10" creationId="{00000000-0000-0000-0000-000000000000}"/>
          </ac:spMkLst>
        </pc:spChg>
        <pc:spChg chg="mod">
          <ac:chgData name="ROHIT GOUDA" userId="5cdf2dacd8b49666" providerId="LiveId" clId="{023F195C-D4E0-4B1F-B6E1-D3DFA6436774}" dt="2026-01-13T06:03:30.557" v="11" actId="1076"/>
          <ac:spMkLst>
            <pc:docMk/>
            <pc:sldMk cId="0" sldId="256"/>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3560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03CC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7F5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1886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Manufacturing Performance Dashboard</a:t>
            </a:r>
            <a:endParaRPr lang="en-US" sz="4450" dirty="0"/>
          </a:p>
        </p:txBody>
      </p:sp>
      <p:sp>
        <p:nvSpPr>
          <p:cNvPr id="4" name="Text 1"/>
          <p:cNvSpPr/>
          <p:nvPr/>
        </p:nvSpPr>
        <p:spPr>
          <a:xfrm>
            <a:off x="6280190" y="317658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Presented by:</a:t>
            </a:r>
            <a:endParaRPr lang="en-US" sz="1750" dirty="0"/>
          </a:p>
        </p:txBody>
      </p:sp>
      <p:sp>
        <p:nvSpPr>
          <p:cNvPr id="11" name="Text 8"/>
          <p:cNvSpPr/>
          <p:nvPr/>
        </p:nvSpPr>
        <p:spPr>
          <a:xfrm>
            <a:off x="7908269" y="3192293"/>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err="1">
                <a:solidFill>
                  <a:srgbClr val="CFCBBF"/>
                </a:solidFill>
                <a:latin typeface="Raleway" pitchFamily="34" charset="0"/>
                <a:ea typeface="Raleway" pitchFamily="34" charset="-122"/>
                <a:cs typeface="Raleway" pitchFamily="34" charset="-120"/>
              </a:rPr>
              <a:t>Rohitgouda</a:t>
            </a:r>
            <a:r>
              <a:rPr lang="en-US" sz="1750" dirty="0">
                <a:solidFill>
                  <a:srgbClr val="CFCBBF"/>
                </a:solidFill>
                <a:latin typeface="Raleway" pitchFamily="34" charset="0"/>
                <a:ea typeface="Raleway" pitchFamily="34" charset="-122"/>
                <a:cs typeface="Raleway" pitchFamily="34" charset="-120"/>
              </a:rPr>
              <a: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850B31-1CF4-CA96-C4B2-A23C96FAD7D6}"/>
              </a:ext>
            </a:extLst>
          </p:cNvPr>
          <p:cNvSpPr txBox="1"/>
          <p:nvPr/>
        </p:nvSpPr>
        <p:spPr>
          <a:xfrm>
            <a:off x="3670145" y="194930"/>
            <a:ext cx="7290110" cy="707886"/>
          </a:xfrm>
          <a:prstGeom prst="rect">
            <a:avLst/>
          </a:prstGeom>
          <a:noFill/>
        </p:spPr>
        <p:txBody>
          <a:bodyPr wrap="square" rtlCol="0">
            <a:spAutoFit/>
          </a:bodyPr>
          <a:lstStyle/>
          <a:p>
            <a:r>
              <a:rPr lang="en-US" sz="4000" dirty="0">
                <a:solidFill>
                  <a:srgbClr val="F2E782"/>
                </a:solidFill>
                <a:latin typeface="Prata" panose="020B0604020202020204" charset="0"/>
              </a:rPr>
              <a:t>SQL OUTPUT SNAPSHOTS</a:t>
            </a:r>
          </a:p>
        </p:txBody>
      </p:sp>
      <p:pic>
        <p:nvPicPr>
          <p:cNvPr id="5" name="Picture 4">
            <a:extLst>
              <a:ext uri="{FF2B5EF4-FFF2-40B4-BE49-F238E27FC236}">
                <a16:creationId xmlns:a16="http://schemas.microsoft.com/office/drawing/2014/main" id="{6C438545-984F-0085-81CC-9FBDB46F70AC}"/>
              </a:ext>
            </a:extLst>
          </p:cNvPr>
          <p:cNvPicPr>
            <a:picLocks noChangeAspect="1"/>
          </p:cNvPicPr>
          <p:nvPr/>
        </p:nvPicPr>
        <p:blipFill>
          <a:blip r:embed="rId2"/>
          <a:stretch>
            <a:fillRect/>
          </a:stretch>
        </p:blipFill>
        <p:spPr>
          <a:xfrm>
            <a:off x="7393259" y="1270073"/>
            <a:ext cx="6883123" cy="6078581"/>
          </a:xfrm>
          <a:prstGeom prst="rect">
            <a:avLst/>
          </a:prstGeom>
        </p:spPr>
      </p:pic>
      <p:pic>
        <p:nvPicPr>
          <p:cNvPr id="9" name="Picture 8">
            <a:extLst>
              <a:ext uri="{FF2B5EF4-FFF2-40B4-BE49-F238E27FC236}">
                <a16:creationId xmlns:a16="http://schemas.microsoft.com/office/drawing/2014/main" id="{D802BA78-3758-FEB2-CCFA-D65B1AD2433D}"/>
              </a:ext>
            </a:extLst>
          </p:cNvPr>
          <p:cNvPicPr>
            <a:picLocks noChangeAspect="1"/>
          </p:cNvPicPr>
          <p:nvPr/>
        </p:nvPicPr>
        <p:blipFill>
          <a:blip r:embed="rId3"/>
          <a:stretch>
            <a:fillRect/>
          </a:stretch>
        </p:blipFill>
        <p:spPr>
          <a:xfrm>
            <a:off x="142145" y="1270074"/>
            <a:ext cx="6983484" cy="6078580"/>
          </a:xfrm>
          <a:prstGeom prst="rect">
            <a:avLst/>
          </a:prstGeom>
        </p:spPr>
      </p:pic>
    </p:spTree>
    <p:extLst>
      <p:ext uri="{BB962C8B-B14F-4D97-AF65-F5344CB8AC3E}">
        <p14:creationId xmlns:p14="http://schemas.microsoft.com/office/powerpoint/2010/main" val="99743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85205" y="662107"/>
            <a:ext cx="10757892" cy="611743"/>
          </a:xfrm>
          <a:prstGeom prst="rect">
            <a:avLst/>
          </a:prstGeom>
          <a:noFill/>
          <a:ln/>
        </p:spPr>
        <p:txBody>
          <a:bodyPr wrap="none" lIns="0" tIns="0" rIns="0" bIns="0" rtlCol="0" anchor="t"/>
          <a:lstStyle/>
          <a:p>
            <a:pPr marL="0" indent="0" algn="l">
              <a:lnSpc>
                <a:spcPts val="4800"/>
              </a:lnSpc>
              <a:buNone/>
            </a:pPr>
            <a:r>
              <a:rPr lang="en-US" sz="3850" dirty="0">
                <a:solidFill>
                  <a:srgbClr val="F2E782"/>
                </a:solidFill>
                <a:latin typeface="Prata" pitchFamily="34" charset="0"/>
                <a:ea typeface="Prata" pitchFamily="34" charset="-122"/>
                <a:cs typeface="Prata" pitchFamily="34" charset="-120"/>
              </a:rPr>
              <a:t>Strategic Recommendations for Improvement</a:t>
            </a:r>
            <a:endParaRPr lang="en-US" sz="3850" dirty="0"/>
          </a:p>
        </p:txBody>
      </p:sp>
      <p:sp>
        <p:nvSpPr>
          <p:cNvPr id="3" name="Text 1"/>
          <p:cNvSpPr/>
          <p:nvPr/>
        </p:nvSpPr>
        <p:spPr>
          <a:xfrm>
            <a:off x="685205" y="1665327"/>
            <a:ext cx="13259991" cy="313134"/>
          </a:xfrm>
          <a:prstGeom prst="rect">
            <a:avLst/>
          </a:prstGeom>
          <a:noFill/>
          <a:ln/>
        </p:spPr>
        <p:txBody>
          <a:bodyPr wrap="non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Based on the dashboard's insights, we recommend the following strategic actions to optimize manufacturing performance:</a:t>
            </a:r>
            <a:endParaRPr lang="en-US" sz="1500" dirty="0"/>
          </a:p>
        </p:txBody>
      </p:sp>
      <p:sp>
        <p:nvSpPr>
          <p:cNvPr id="4" name="Shape 2"/>
          <p:cNvSpPr/>
          <p:nvPr/>
        </p:nvSpPr>
        <p:spPr>
          <a:xfrm>
            <a:off x="685205" y="2198608"/>
            <a:ext cx="4289465" cy="2739390"/>
          </a:xfrm>
          <a:prstGeom prst="roundRect">
            <a:avLst>
              <a:gd name="adj" fmla="val 1072"/>
            </a:avLst>
          </a:prstGeom>
          <a:solidFill>
            <a:srgbClr val="1B1C1D"/>
          </a:solidFill>
          <a:ln w="22860">
            <a:solidFill>
              <a:srgbClr val="535455"/>
            </a:solidFill>
            <a:prstDash val="solid"/>
          </a:ln>
        </p:spPr>
      </p:sp>
      <p:pic>
        <p:nvPicPr>
          <p:cNvPr id="5" name="Image 0" descr="preencoded.png"/>
          <p:cNvPicPr>
            <a:picLocks noChangeAspect="1"/>
          </p:cNvPicPr>
          <p:nvPr/>
        </p:nvPicPr>
        <p:blipFill>
          <a:blip r:embed="rId3"/>
          <a:stretch>
            <a:fillRect/>
          </a:stretch>
        </p:blipFill>
        <p:spPr>
          <a:xfrm>
            <a:off x="685205" y="2198608"/>
            <a:ext cx="91440" cy="2739390"/>
          </a:xfrm>
          <a:prstGeom prst="rect">
            <a:avLst/>
          </a:prstGeom>
        </p:spPr>
      </p:pic>
      <p:sp>
        <p:nvSpPr>
          <p:cNvPr id="6" name="Text 3"/>
          <p:cNvSpPr/>
          <p:nvPr/>
        </p:nvSpPr>
        <p:spPr>
          <a:xfrm>
            <a:off x="995243" y="2417207"/>
            <a:ext cx="2447211" cy="313373"/>
          </a:xfrm>
          <a:prstGeom prst="rect">
            <a:avLst/>
          </a:prstGeom>
          <a:noFill/>
          <a:ln/>
        </p:spPr>
        <p:txBody>
          <a:bodyPr wrap="none" lIns="0" tIns="0" rIns="0" bIns="0" rtlCol="0" anchor="t"/>
          <a:lstStyle/>
          <a:p>
            <a:pPr marL="0" indent="0" algn="l">
              <a:lnSpc>
                <a:spcPts val="2400"/>
              </a:lnSpc>
              <a:buNone/>
            </a:pPr>
            <a:r>
              <a:rPr lang="en-US" sz="1900" dirty="0">
                <a:solidFill>
                  <a:srgbClr val="000000"/>
                </a:solidFill>
                <a:latin typeface="Prata" pitchFamily="34" charset="0"/>
                <a:ea typeface="Prata" pitchFamily="34" charset="-122"/>
                <a:cs typeface="Prata" pitchFamily="34" charset="-120"/>
              </a:rPr>
              <a:t>🎯</a:t>
            </a:r>
            <a:r>
              <a:rPr lang="en-US" sz="1900" dirty="0">
                <a:solidFill>
                  <a:srgbClr val="CFCBBF"/>
                </a:solidFill>
                <a:latin typeface="Prata" pitchFamily="34" charset="0"/>
                <a:ea typeface="Prata" pitchFamily="34" charset="-122"/>
                <a:cs typeface="Prata" pitchFamily="34" charset="-120"/>
              </a:rPr>
              <a:t> Focus Training</a:t>
            </a:r>
            <a:endParaRPr lang="en-US" sz="1900" dirty="0"/>
          </a:p>
        </p:txBody>
      </p:sp>
      <p:sp>
        <p:nvSpPr>
          <p:cNvPr id="7" name="Text 4"/>
          <p:cNvSpPr/>
          <p:nvPr/>
        </p:nvSpPr>
        <p:spPr>
          <a:xfrm>
            <a:off x="995243" y="2847975"/>
            <a:ext cx="3760827" cy="1565672"/>
          </a:xfrm>
          <a:prstGeom prst="rect">
            <a:avLst/>
          </a:prstGeom>
          <a:noFill/>
          <a:ln/>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Identify and target employees with consistently higher rejection percentages for specialized training programs. This direct intervention will enhance skill sets and reduce errors at the source.</a:t>
            </a:r>
            <a:endParaRPr lang="en-US" sz="1500" dirty="0"/>
          </a:p>
        </p:txBody>
      </p:sp>
      <p:sp>
        <p:nvSpPr>
          <p:cNvPr id="8" name="Shape 5"/>
          <p:cNvSpPr/>
          <p:nvPr/>
        </p:nvSpPr>
        <p:spPr>
          <a:xfrm>
            <a:off x="5170408" y="2198608"/>
            <a:ext cx="4289465" cy="2739390"/>
          </a:xfrm>
          <a:prstGeom prst="roundRect">
            <a:avLst>
              <a:gd name="adj" fmla="val 1072"/>
            </a:avLst>
          </a:prstGeom>
          <a:solidFill>
            <a:srgbClr val="1B1C1D"/>
          </a:solidFill>
          <a:ln w="22860">
            <a:solidFill>
              <a:srgbClr val="535455"/>
            </a:solidFill>
            <a:prstDash val="solid"/>
          </a:ln>
        </p:spPr>
      </p:sp>
      <p:pic>
        <p:nvPicPr>
          <p:cNvPr id="9" name="Image 1" descr="preencoded.png"/>
          <p:cNvPicPr>
            <a:picLocks noChangeAspect="1"/>
          </p:cNvPicPr>
          <p:nvPr/>
        </p:nvPicPr>
        <p:blipFill>
          <a:blip r:embed="rId3"/>
          <a:stretch>
            <a:fillRect/>
          </a:stretch>
        </p:blipFill>
        <p:spPr>
          <a:xfrm>
            <a:off x="5170408" y="2198608"/>
            <a:ext cx="91440" cy="2739390"/>
          </a:xfrm>
          <a:prstGeom prst="rect">
            <a:avLst/>
          </a:prstGeom>
        </p:spPr>
      </p:pic>
      <p:sp>
        <p:nvSpPr>
          <p:cNvPr id="10" name="Text 6"/>
          <p:cNvSpPr/>
          <p:nvPr/>
        </p:nvSpPr>
        <p:spPr>
          <a:xfrm>
            <a:off x="5480447" y="2417207"/>
            <a:ext cx="2514124" cy="313373"/>
          </a:xfrm>
          <a:prstGeom prst="rect">
            <a:avLst/>
          </a:prstGeom>
          <a:noFill/>
          <a:ln/>
        </p:spPr>
        <p:txBody>
          <a:bodyPr wrap="none" lIns="0" tIns="0" rIns="0" bIns="0" rtlCol="0" anchor="t"/>
          <a:lstStyle/>
          <a:p>
            <a:pPr marL="0" indent="0" algn="l">
              <a:lnSpc>
                <a:spcPts val="2400"/>
              </a:lnSpc>
              <a:buNone/>
            </a:pPr>
            <a:r>
              <a:rPr lang="en-US" sz="1900" dirty="0">
                <a:solidFill>
                  <a:srgbClr val="000000"/>
                </a:solidFill>
                <a:latin typeface="Prata" pitchFamily="34" charset="0"/>
                <a:ea typeface="Prata" pitchFamily="34" charset="-122"/>
                <a:cs typeface="Prata" pitchFamily="34" charset="-120"/>
              </a:rPr>
              <a:t>⚙</a:t>
            </a:r>
            <a:r>
              <a:rPr lang="en-US" sz="1900" dirty="0">
                <a:solidFill>
                  <a:srgbClr val="CFCBBF"/>
                </a:solidFill>
                <a:latin typeface="Prata" pitchFamily="34" charset="0"/>
                <a:ea typeface="Prata" pitchFamily="34" charset="-122"/>
                <a:cs typeface="Prata" pitchFamily="34" charset="-120"/>
              </a:rPr>
              <a:t> Maintenance First</a:t>
            </a:r>
            <a:endParaRPr lang="en-US" sz="1900" dirty="0"/>
          </a:p>
        </p:txBody>
      </p:sp>
      <p:sp>
        <p:nvSpPr>
          <p:cNvPr id="11" name="Text 7"/>
          <p:cNvSpPr/>
          <p:nvPr/>
        </p:nvSpPr>
        <p:spPr>
          <a:xfrm>
            <a:off x="5480447" y="2847975"/>
            <a:ext cx="3760827" cy="1565672"/>
          </a:xfrm>
          <a:prstGeom prst="rect">
            <a:avLst/>
          </a:prstGeom>
          <a:noFill/>
          <a:ln/>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Prioritize maintenance for underperforming machines indicated by high rejection rates. Proactive servicing will minimize breakdowns and ensure consistent quality output.</a:t>
            </a:r>
            <a:endParaRPr lang="en-US" sz="1500" dirty="0"/>
          </a:p>
        </p:txBody>
      </p:sp>
      <p:sp>
        <p:nvSpPr>
          <p:cNvPr id="12" name="Shape 8"/>
          <p:cNvSpPr/>
          <p:nvPr/>
        </p:nvSpPr>
        <p:spPr>
          <a:xfrm>
            <a:off x="9655612" y="2198608"/>
            <a:ext cx="4289584" cy="2739390"/>
          </a:xfrm>
          <a:prstGeom prst="roundRect">
            <a:avLst>
              <a:gd name="adj" fmla="val 1072"/>
            </a:avLst>
          </a:prstGeom>
          <a:solidFill>
            <a:srgbClr val="1B1C1D"/>
          </a:solidFill>
          <a:ln w="22860">
            <a:solidFill>
              <a:srgbClr val="535455"/>
            </a:solidFill>
            <a:prstDash val="solid"/>
          </a:ln>
        </p:spPr>
      </p:sp>
      <p:pic>
        <p:nvPicPr>
          <p:cNvPr id="13" name="Image 2" descr="preencoded.png"/>
          <p:cNvPicPr>
            <a:picLocks noChangeAspect="1"/>
          </p:cNvPicPr>
          <p:nvPr/>
        </p:nvPicPr>
        <p:blipFill>
          <a:blip r:embed="rId3"/>
          <a:stretch>
            <a:fillRect/>
          </a:stretch>
        </p:blipFill>
        <p:spPr>
          <a:xfrm>
            <a:off x="9655612" y="2198608"/>
            <a:ext cx="91440" cy="2739390"/>
          </a:xfrm>
          <a:prstGeom prst="rect">
            <a:avLst/>
          </a:prstGeom>
        </p:spPr>
      </p:pic>
      <p:sp>
        <p:nvSpPr>
          <p:cNvPr id="14" name="Text 9"/>
          <p:cNvSpPr/>
          <p:nvPr/>
        </p:nvSpPr>
        <p:spPr>
          <a:xfrm>
            <a:off x="9965650" y="2417207"/>
            <a:ext cx="3760946" cy="619125"/>
          </a:xfrm>
          <a:prstGeom prst="rect">
            <a:avLst/>
          </a:prstGeom>
          <a:noFill/>
          <a:ln/>
        </p:spPr>
        <p:txBody>
          <a:bodyPr wrap="square" lIns="0" tIns="0" rIns="0" bIns="0" rtlCol="0" anchor="t"/>
          <a:lstStyle/>
          <a:p>
            <a:pPr marL="0" indent="0" algn="l">
              <a:lnSpc>
                <a:spcPts val="2400"/>
              </a:lnSpc>
              <a:buNone/>
            </a:pPr>
            <a:r>
              <a:rPr lang="en-US" sz="1900" dirty="0">
                <a:solidFill>
                  <a:srgbClr val="000000"/>
                </a:solidFill>
                <a:latin typeface="Prata" pitchFamily="34" charset="0"/>
                <a:ea typeface="Prata" pitchFamily="34" charset="-122"/>
                <a:cs typeface="Prata" pitchFamily="34" charset="-120"/>
              </a:rPr>
              <a:t>🏭</a:t>
            </a:r>
            <a:r>
              <a:rPr lang="en-US" sz="1900" dirty="0">
                <a:solidFill>
                  <a:srgbClr val="CFCBBF"/>
                </a:solidFill>
                <a:latin typeface="Prata" pitchFamily="34" charset="0"/>
                <a:ea typeface="Prata" pitchFamily="34" charset="-122"/>
                <a:cs typeface="Prata" pitchFamily="34" charset="-120"/>
              </a:rPr>
              <a:t> Departmental Accountability</a:t>
            </a:r>
            <a:endParaRPr lang="en-US" sz="1900" dirty="0"/>
          </a:p>
        </p:txBody>
      </p:sp>
      <p:sp>
        <p:nvSpPr>
          <p:cNvPr id="15" name="Text 10"/>
          <p:cNvSpPr/>
          <p:nvPr/>
        </p:nvSpPr>
        <p:spPr>
          <a:xfrm>
            <a:off x="9965650" y="3153728"/>
            <a:ext cx="3760946" cy="1565672"/>
          </a:xfrm>
          <a:prstGeom prst="rect">
            <a:avLst/>
          </a:prstGeom>
          <a:noFill/>
          <a:ln/>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Foster a culture of accountability by regularly comparing rejection percentages across departments. This encourages best practices and healthy competition to improve quality.</a:t>
            </a:r>
            <a:endParaRPr lang="en-US" sz="1500" dirty="0"/>
          </a:p>
        </p:txBody>
      </p:sp>
      <p:sp>
        <p:nvSpPr>
          <p:cNvPr id="16" name="Shape 11"/>
          <p:cNvSpPr/>
          <p:nvPr/>
        </p:nvSpPr>
        <p:spPr>
          <a:xfrm>
            <a:off x="685205" y="5133737"/>
            <a:ext cx="4289465" cy="2433638"/>
          </a:xfrm>
          <a:prstGeom prst="roundRect">
            <a:avLst>
              <a:gd name="adj" fmla="val 1207"/>
            </a:avLst>
          </a:prstGeom>
          <a:solidFill>
            <a:srgbClr val="1B1C1D"/>
          </a:solidFill>
          <a:ln w="22860">
            <a:solidFill>
              <a:srgbClr val="535455"/>
            </a:solidFill>
            <a:prstDash val="solid"/>
          </a:ln>
        </p:spPr>
      </p:sp>
      <p:pic>
        <p:nvPicPr>
          <p:cNvPr id="17" name="Image 3" descr="preencoded.png"/>
          <p:cNvPicPr>
            <a:picLocks noChangeAspect="1"/>
          </p:cNvPicPr>
          <p:nvPr/>
        </p:nvPicPr>
        <p:blipFill>
          <a:blip r:embed="rId4"/>
          <a:stretch>
            <a:fillRect/>
          </a:stretch>
        </p:blipFill>
        <p:spPr>
          <a:xfrm>
            <a:off x="685205" y="5133737"/>
            <a:ext cx="91440" cy="2433638"/>
          </a:xfrm>
          <a:prstGeom prst="rect">
            <a:avLst/>
          </a:prstGeom>
        </p:spPr>
      </p:pic>
      <p:sp>
        <p:nvSpPr>
          <p:cNvPr id="18" name="Text 12"/>
          <p:cNvSpPr/>
          <p:nvPr/>
        </p:nvSpPr>
        <p:spPr>
          <a:xfrm>
            <a:off x="995243" y="5352336"/>
            <a:ext cx="2447211" cy="313373"/>
          </a:xfrm>
          <a:prstGeom prst="rect">
            <a:avLst/>
          </a:prstGeom>
          <a:noFill/>
          <a:ln/>
        </p:spPr>
        <p:txBody>
          <a:bodyPr wrap="none" lIns="0" tIns="0" rIns="0" bIns="0" rtlCol="0" anchor="t"/>
          <a:lstStyle/>
          <a:p>
            <a:pPr marL="0" indent="0" algn="l">
              <a:lnSpc>
                <a:spcPts val="2400"/>
              </a:lnSpc>
              <a:buNone/>
            </a:pPr>
            <a:r>
              <a:rPr lang="en-US" sz="1900" dirty="0">
                <a:solidFill>
                  <a:srgbClr val="000000"/>
                </a:solidFill>
                <a:latin typeface="Prata" pitchFamily="34" charset="0"/>
                <a:ea typeface="Prata" pitchFamily="34" charset="-122"/>
                <a:cs typeface="Prata" pitchFamily="34" charset="-120"/>
              </a:rPr>
              <a:t>📈</a:t>
            </a:r>
            <a:r>
              <a:rPr lang="en-US" sz="1900" dirty="0">
                <a:solidFill>
                  <a:srgbClr val="CFCBBF"/>
                </a:solidFill>
                <a:latin typeface="Prata" pitchFamily="34" charset="0"/>
                <a:ea typeface="Prata" pitchFamily="34" charset="-122"/>
                <a:cs typeface="Prata" pitchFamily="34" charset="-120"/>
              </a:rPr>
              <a:t> Forecast &amp; Align</a:t>
            </a:r>
            <a:endParaRPr lang="en-US" sz="1900" dirty="0"/>
          </a:p>
        </p:txBody>
      </p:sp>
      <p:sp>
        <p:nvSpPr>
          <p:cNvPr id="19" name="Text 13"/>
          <p:cNvSpPr/>
          <p:nvPr/>
        </p:nvSpPr>
        <p:spPr>
          <a:xfrm>
            <a:off x="995243" y="5783104"/>
            <a:ext cx="3760827" cy="1565672"/>
          </a:xfrm>
          <a:prstGeom prst="rect">
            <a:avLst/>
          </a:prstGeom>
          <a:noFill/>
          <a:ln/>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Utilize production trend data to accurately forecast future demands and align resource planning around anticipated production peaks, optimizing efficiency and preventing bottlenecks.</a:t>
            </a:r>
            <a:endParaRPr lang="en-US" sz="1500" dirty="0"/>
          </a:p>
        </p:txBody>
      </p:sp>
      <p:sp>
        <p:nvSpPr>
          <p:cNvPr id="20" name="Shape 14"/>
          <p:cNvSpPr/>
          <p:nvPr/>
        </p:nvSpPr>
        <p:spPr>
          <a:xfrm>
            <a:off x="5170408" y="5133737"/>
            <a:ext cx="4289465" cy="2433638"/>
          </a:xfrm>
          <a:prstGeom prst="roundRect">
            <a:avLst>
              <a:gd name="adj" fmla="val 1207"/>
            </a:avLst>
          </a:prstGeom>
          <a:solidFill>
            <a:srgbClr val="1B1C1D"/>
          </a:solidFill>
          <a:ln w="22860">
            <a:solidFill>
              <a:srgbClr val="535455"/>
            </a:solidFill>
            <a:prstDash val="solid"/>
          </a:ln>
        </p:spPr>
      </p:sp>
      <p:pic>
        <p:nvPicPr>
          <p:cNvPr id="21" name="Image 4" descr="preencoded.png"/>
          <p:cNvPicPr>
            <a:picLocks noChangeAspect="1"/>
          </p:cNvPicPr>
          <p:nvPr/>
        </p:nvPicPr>
        <p:blipFill>
          <a:blip r:embed="rId4"/>
          <a:stretch>
            <a:fillRect/>
          </a:stretch>
        </p:blipFill>
        <p:spPr>
          <a:xfrm>
            <a:off x="5170408" y="5133737"/>
            <a:ext cx="91440" cy="2433638"/>
          </a:xfrm>
          <a:prstGeom prst="rect">
            <a:avLst/>
          </a:prstGeom>
        </p:spPr>
      </p:pic>
      <p:sp>
        <p:nvSpPr>
          <p:cNvPr id="22" name="Text 15"/>
          <p:cNvSpPr/>
          <p:nvPr/>
        </p:nvSpPr>
        <p:spPr>
          <a:xfrm>
            <a:off x="5480447" y="5352336"/>
            <a:ext cx="2447211" cy="313373"/>
          </a:xfrm>
          <a:prstGeom prst="rect">
            <a:avLst/>
          </a:prstGeom>
          <a:noFill/>
          <a:ln/>
        </p:spPr>
        <p:txBody>
          <a:bodyPr wrap="none" lIns="0" tIns="0" rIns="0" bIns="0" rtlCol="0" anchor="t"/>
          <a:lstStyle/>
          <a:p>
            <a:pPr marL="0" indent="0" algn="l">
              <a:lnSpc>
                <a:spcPts val="2400"/>
              </a:lnSpc>
              <a:buNone/>
            </a:pPr>
            <a:r>
              <a:rPr lang="en-US" sz="1900" dirty="0">
                <a:solidFill>
                  <a:srgbClr val="000000"/>
                </a:solidFill>
                <a:latin typeface="Prata" pitchFamily="34" charset="0"/>
                <a:ea typeface="Prata" pitchFamily="34" charset="-122"/>
                <a:cs typeface="Prata" pitchFamily="34" charset="-120"/>
              </a:rPr>
              <a:t>♻</a:t>
            </a:r>
            <a:r>
              <a:rPr lang="en-US" sz="1900" dirty="0">
                <a:solidFill>
                  <a:srgbClr val="CFCBBF"/>
                </a:solidFill>
                <a:latin typeface="Prata" pitchFamily="34" charset="0"/>
                <a:ea typeface="Prata" pitchFamily="34" charset="-122"/>
                <a:cs typeface="Prata" pitchFamily="34" charset="-120"/>
              </a:rPr>
              <a:t> Cut the Waste</a:t>
            </a:r>
            <a:endParaRPr lang="en-US" sz="1900" dirty="0"/>
          </a:p>
        </p:txBody>
      </p:sp>
      <p:sp>
        <p:nvSpPr>
          <p:cNvPr id="23" name="Text 16"/>
          <p:cNvSpPr/>
          <p:nvPr/>
        </p:nvSpPr>
        <p:spPr>
          <a:xfrm>
            <a:off x="5480447" y="5783104"/>
            <a:ext cx="3760827" cy="1565672"/>
          </a:xfrm>
          <a:prstGeom prst="rect">
            <a:avLst/>
          </a:prstGeom>
          <a:noFill/>
          <a:ln/>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Implement process optimization initiatives specifically targeting areas identified with high material loss. Reducing waste directly impacts profitability and sustainability.</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0689" y="589836"/>
            <a:ext cx="8849082" cy="670322"/>
          </a:xfrm>
          <a:prstGeom prst="rect">
            <a:avLst/>
          </a:prstGeom>
          <a:noFill/>
          <a:ln/>
        </p:spPr>
        <p:txBody>
          <a:bodyPr wrap="none" lIns="0" tIns="0" rIns="0" bIns="0" rtlCol="0" anchor="t"/>
          <a:lstStyle/>
          <a:p>
            <a:pPr marL="0" indent="0" algn="l">
              <a:lnSpc>
                <a:spcPts val="5250"/>
              </a:lnSpc>
              <a:buNone/>
            </a:pPr>
            <a:r>
              <a:rPr lang="en-US" sz="4200" dirty="0">
                <a:solidFill>
                  <a:srgbClr val="F2E782"/>
                </a:solidFill>
                <a:latin typeface="Prata" pitchFamily="34" charset="0"/>
                <a:ea typeface="Prata" pitchFamily="34" charset="-122"/>
                <a:cs typeface="Prata" pitchFamily="34" charset="-120"/>
              </a:rPr>
              <a:t>Key Metrics for Sustained Success</a:t>
            </a:r>
            <a:endParaRPr lang="en-US" sz="4200" dirty="0"/>
          </a:p>
        </p:txBody>
      </p:sp>
      <p:sp>
        <p:nvSpPr>
          <p:cNvPr id="3" name="Text 1"/>
          <p:cNvSpPr/>
          <p:nvPr/>
        </p:nvSpPr>
        <p:spPr>
          <a:xfrm>
            <a:off x="750689" y="1689140"/>
            <a:ext cx="13129022" cy="343257"/>
          </a:xfrm>
          <a:prstGeom prst="rect">
            <a:avLst/>
          </a:prstGeom>
          <a:noFill/>
          <a:ln/>
        </p:spPr>
        <p:txBody>
          <a:bodyPr wrap="none" lIns="0" tIns="0" rIns="0" bIns="0" rtlCol="0" anchor="t"/>
          <a:lstStyle/>
          <a:p>
            <a:pPr marL="0" indent="0" algn="l">
              <a:lnSpc>
                <a:spcPts val="2700"/>
              </a:lnSpc>
              <a:buNone/>
            </a:pPr>
            <a:r>
              <a:rPr lang="en-US" sz="1650" dirty="0">
                <a:solidFill>
                  <a:srgbClr val="CFCBBF"/>
                </a:solidFill>
                <a:latin typeface="Raleway" pitchFamily="34" charset="0"/>
                <a:ea typeface="Raleway" pitchFamily="34" charset="-122"/>
                <a:cs typeface="Raleway" pitchFamily="34" charset="-120"/>
              </a:rPr>
              <a:t>To ensure ongoing optimization, focus on these critical metrics:</a:t>
            </a:r>
            <a:endParaRPr lang="en-US" sz="1650" dirty="0"/>
          </a:p>
        </p:txBody>
      </p:sp>
      <p:sp>
        <p:nvSpPr>
          <p:cNvPr id="4" name="Text 2"/>
          <p:cNvSpPr/>
          <p:nvPr/>
        </p:nvSpPr>
        <p:spPr>
          <a:xfrm>
            <a:off x="1530191" y="3667839"/>
            <a:ext cx="2638425" cy="536258"/>
          </a:xfrm>
          <a:prstGeom prst="rect">
            <a:avLst/>
          </a:prstGeom>
          <a:noFill/>
          <a:ln/>
        </p:spPr>
        <p:txBody>
          <a:bodyPr wrap="none" lIns="0" tIns="0" rIns="0" bIns="0" rtlCol="0" anchor="t"/>
          <a:lstStyle/>
          <a:p>
            <a:pPr marL="0" indent="0" algn="ctr">
              <a:lnSpc>
                <a:spcPts val="4200"/>
              </a:lnSpc>
              <a:buNone/>
            </a:pPr>
            <a:r>
              <a:rPr lang="en-US" sz="4200" dirty="0">
                <a:solidFill>
                  <a:srgbClr val="CFCBBF"/>
                </a:solidFill>
                <a:latin typeface="Prata" pitchFamily="34" charset="0"/>
                <a:ea typeface="Prata" pitchFamily="34" charset="-122"/>
                <a:cs typeface="Prata" pitchFamily="34" charset="-120"/>
              </a:rPr>
              <a:t>95%</a:t>
            </a:r>
            <a:endParaRPr lang="en-US" sz="4200" dirty="0"/>
          </a:p>
        </p:txBody>
      </p:sp>
      <p:pic>
        <p:nvPicPr>
          <p:cNvPr id="5" name="Image 0" descr="preencoded.png"/>
          <p:cNvPicPr>
            <a:picLocks noChangeAspect="1"/>
          </p:cNvPicPr>
          <p:nvPr/>
        </p:nvPicPr>
        <p:blipFill>
          <a:blip r:embed="rId3"/>
          <a:stretch>
            <a:fillRect/>
          </a:stretch>
        </p:blipFill>
        <p:spPr>
          <a:xfrm>
            <a:off x="1240631" y="2327196"/>
            <a:ext cx="3217664" cy="3217664"/>
          </a:xfrm>
          <a:prstGeom prst="rect">
            <a:avLst/>
          </a:prstGeom>
        </p:spPr>
      </p:pic>
      <p:sp>
        <p:nvSpPr>
          <p:cNvPr id="6" name="Text 3"/>
          <p:cNvSpPr/>
          <p:nvPr/>
        </p:nvSpPr>
        <p:spPr>
          <a:xfrm>
            <a:off x="750689" y="5812869"/>
            <a:ext cx="4197548" cy="670322"/>
          </a:xfrm>
          <a:prstGeom prst="rect">
            <a:avLst/>
          </a:prstGeom>
          <a:noFill/>
          <a:ln/>
        </p:spPr>
        <p:txBody>
          <a:bodyPr wrap="square" lIns="0" tIns="0" rIns="0" bIns="0" rtlCol="0" anchor="t"/>
          <a:lstStyle/>
          <a:p>
            <a:pPr marL="0" indent="0" algn="ctr">
              <a:lnSpc>
                <a:spcPts val="2600"/>
              </a:lnSpc>
              <a:buNone/>
            </a:pPr>
            <a:r>
              <a:rPr lang="en-US" sz="2100" dirty="0">
                <a:solidFill>
                  <a:srgbClr val="CFCBBF"/>
                </a:solidFill>
                <a:latin typeface="Prata" pitchFamily="34" charset="0"/>
                <a:ea typeface="Prata" pitchFamily="34" charset="-122"/>
                <a:cs typeface="Prata" pitchFamily="34" charset="-120"/>
              </a:rPr>
              <a:t>Overall Equipment Effectiveness (OEE)</a:t>
            </a:r>
            <a:endParaRPr lang="en-US" sz="2100" dirty="0"/>
          </a:p>
        </p:txBody>
      </p:sp>
      <p:sp>
        <p:nvSpPr>
          <p:cNvPr id="7" name="Text 4"/>
          <p:cNvSpPr/>
          <p:nvPr/>
        </p:nvSpPr>
        <p:spPr>
          <a:xfrm>
            <a:off x="750689" y="6611898"/>
            <a:ext cx="4197548" cy="1029772"/>
          </a:xfrm>
          <a:prstGeom prst="rect">
            <a:avLst/>
          </a:prstGeom>
          <a:noFill/>
          <a:ln/>
        </p:spPr>
        <p:txBody>
          <a:bodyPr wrap="square" lIns="0" tIns="0" rIns="0" bIns="0" rtlCol="0" anchor="t"/>
          <a:lstStyle/>
          <a:p>
            <a:pPr marL="0" indent="0" algn="ctr">
              <a:lnSpc>
                <a:spcPts val="2700"/>
              </a:lnSpc>
              <a:buNone/>
            </a:pPr>
            <a:r>
              <a:rPr lang="en-US" sz="1650" dirty="0">
                <a:solidFill>
                  <a:srgbClr val="CFCBBF"/>
                </a:solidFill>
                <a:latin typeface="Raleway" pitchFamily="34" charset="0"/>
                <a:ea typeface="Raleway" pitchFamily="34" charset="-122"/>
                <a:cs typeface="Raleway" pitchFamily="34" charset="-120"/>
              </a:rPr>
              <a:t>A critical measure reflecting availability, performance, and quality of production assets.</a:t>
            </a:r>
            <a:endParaRPr lang="en-US" sz="1650" dirty="0"/>
          </a:p>
        </p:txBody>
      </p:sp>
      <p:sp>
        <p:nvSpPr>
          <p:cNvPr id="8" name="Text 5"/>
          <p:cNvSpPr/>
          <p:nvPr/>
        </p:nvSpPr>
        <p:spPr>
          <a:xfrm>
            <a:off x="5995868" y="3667839"/>
            <a:ext cx="2638425" cy="536258"/>
          </a:xfrm>
          <a:prstGeom prst="rect">
            <a:avLst/>
          </a:prstGeom>
          <a:noFill/>
          <a:ln/>
        </p:spPr>
        <p:txBody>
          <a:bodyPr wrap="none" lIns="0" tIns="0" rIns="0" bIns="0" rtlCol="0" anchor="t"/>
          <a:lstStyle/>
          <a:p>
            <a:pPr marL="0" indent="0" algn="ctr">
              <a:lnSpc>
                <a:spcPts val="4200"/>
              </a:lnSpc>
              <a:buNone/>
            </a:pPr>
            <a:r>
              <a:rPr lang="en-US" sz="4200" dirty="0">
                <a:solidFill>
                  <a:srgbClr val="CFCBBF"/>
                </a:solidFill>
                <a:latin typeface="Prata" pitchFamily="34" charset="0"/>
                <a:ea typeface="Prata" pitchFamily="34" charset="-122"/>
                <a:cs typeface="Prata" pitchFamily="34" charset="-120"/>
              </a:rPr>
              <a:t>10%</a:t>
            </a:r>
            <a:endParaRPr lang="en-US" sz="4200" dirty="0"/>
          </a:p>
        </p:txBody>
      </p:sp>
      <p:pic>
        <p:nvPicPr>
          <p:cNvPr id="9" name="Image 1" descr="preencoded.png"/>
          <p:cNvPicPr>
            <a:picLocks noChangeAspect="1"/>
          </p:cNvPicPr>
          <p:nvPr/>
        </p:nvPicPr>
        <p:blipFill>
          <a:blip r:embed="rId4"/>
          <a:stretch>
            <a:fillRect/>
          </a:stretch>
        </p:blipFill>
        <p:spPr>
          <a:xfrm>
            <a:off x="5706308" y="2327196"/>
            <a:ext cx="3217664" cy="3217664"/>
          </a:xfrm>
          <a:prstGeom prst="rect">
            <a:avLst/>
          </a:prstGeom>
        </p:spPr>
      </p:pic>
      <p:sp>
        <p:nvSpPr>
          <p:cNvPr id="10" name="Text 6"/>
          <p:cNvSpPr/>
          <p:nvPr/>
        </p:nvSpPr>
        <p:spPr>
          <a:xfrm>
            <a:off x="5908238" y="5812869"/>
            <a:ext cx="2813685" cy="335161"/>
          </a:xfrm>
          <a:prstGeom prst="rect">
            <a:avLst/>
          </a:prstGeom>
          <a:noFill/>
          <a:ln/>
        </p:spPr>
        <p:txBody>
          <a:bodyPr wrap="none" lIns="0" tIns="0" rIns="0" bIns="0" rtlCol="0" anchor="t"/>
          <a:lstStyle/>
          <a:p>
            <a:pPr marL="0" indent="0" algn="ctr">
              <a:lnSpc>
                <a:spcPts val="2600"/>
              </a:lnSpc>
              <a:buNone/>
            </a:pPr>
            <a:r>
              <a:rPr lang="en-US" sz="2100" dirty="0">
                <a:solidFill>
                  <a:srgbClr val="CFCBBF"/>
                </a:solidFill>
                <a:latin typeface="Prata" pitchFamily="34" charset="0"/>
                <a:ea typeface="Prata" pitchFamily="34" charset="-122"/>
                <a:cs typeface="Prata" pitchFamily="34" charset="-120"/>
              </a:rPr>
              <a:t>Scrap Rate Reduction</a:t>
            </a:r>
            <a:endParaRPr lang="en-US" sz="2100" dirty="0"/>
          </a:p>
        </p:txBody>
      </p:sp>
      <p:sp>
        <p:nvSpPr>
          <p:cNvPr id="11" name="Text 7"/>
          <p:cNvSpPr/>
          <p:nvPr/>
        </p:nvSpPr>
        <p:spPr>
          <a:xfrm>
            <a:off x="5216366" y="6276737"/>
            <a:ext cx="4197548" cy="1029772"/>
          </a:xfrm>
          <a:prstGeom prst="rect">
            <a:avLst/>
          </a:prstGeom>
          <a:noFill/>
          <a:ln/>
        </p:spPr>
        <p:txBody>
          <a:bodyPr wrap="square" lIns="0" tIns="0" rIns="0" bIns="0" rtlCol="0" anchor="t"/>
          <a:lstStyle/>
          <a:p>
            <a:pPr marL="0" indent="0" algn="ctr">
              <a:lnSpc>
                <a:spcPts val="2700"/>
              </a:lnSpc>
              <a:buNone/>
            </a:pPr>
            <a:r>
              <a:rPr lang="en-US" sz="1650" dirty="0">
                <a:solidFill>
                  <a:srgbClr val="CFCBBF"/>
                </a:solidFill>
                <a:latin typeface="Raleway" pitchFamily="34" charset="0"/>
                <a:ea typeface="Raleway" pitchFamily="34" charset="-122"/>
                <a:cs typeface="Raleway" pitchFamily="34" charset="-120"/>
              </a:rPr>
              <a:t>Targeting a significant decrease in material waste through continuous process improvement.</a:t>
            </a:r>
            <a:endParaRPr lang="en-US" sz="1650" dirty="0"/>
          </a:p>
        </p:txBody>
      </p:sp>
      <p:sp>
        <p:nvSpPr>
          <p:cNvPr id="12" name="Text 8"/>
          <p:cNvSpPr/>
          <p:nvPr/>
        </p:nvSpPr>
        <p:spPr>
          <a:xfrm>
            <a:off x="10461546" y="3667839"/>
            <a:ext cx="2638425" cy="536258"/>
          </a:xfrm>
          <a:prstGeom prst="rect">
            <a:avLst/>
          </a:prstGeom>
          <a:noFill/>
          <a:ln/>
        </p:spPr>
        <p:txBody>
          <a:bodyPr wrap="none" lIns="0" tIns="0" rIns="0" bIns="0" rtlCol="0" anchor="t"/>
          <a:lstStyle/>
          <a:p>
            <a:pPr marL="0" indent="0" algn="ctr">
              <a:lnSpc>
                <a:spcPts val="4200"/>
              </a:lnSpc>
              <a:buNone/>
            </a:pPr>
            <a:r>
              <a:rPr lang="en-US" sz="4200" dirty="0">
                <a:solidFill>
                  <a:srgbClr val="CFCBBF"/>
                </a:solidFill>
                <a:latin typeface="Prata" pitchFamily="34" charset="0"/>
                <a:ea typeface="Prata" pitchFamily="34" charset="-122"/>
                <a:cs typeface="Prata" pitchFamily="34" charset="-120"/>
              </a:rPr>
              <a:t>98%</a:t>
            </a:r>
            <a:endParaRPr lang="en-US" sz="4200" dirty="0"/>
          </a:p>
        </p:txBody>
      </p:sp>
      <p:pic>
        <p:nvPicPr>
          <p:cNvPr id="13" name="Image 2" descr="preencoded.png"/>
          <p:cNvPicPr>
            <a:picLocks noChangeAspect="1"/>
          </p:cNvPicPr>
          <p:nvPr/>
        </p:nvPicPr>
        <p:blipFill>
          <a:blip r:embed="rId5"/>
          <a:stretch>
            <a:fillRect/>
          </a:stretch>
        </p:blipFill>
        <p:spPr>
          <a:xfrm>
            <a:off x="10171986" y="2327196"/>
            <a:ext cx="3217664" cy="3217664"/>
          </a:xfrm>
          <a:prstGeom prst="rect">
            <a:avLst/>
          </a:prstGeom>
        </p:spPr>
      </p:pic>
      <p:sp>
        <p:nvSpPr>
          <p:cNvPr id="14" name="Text 9"/>
          <p:cNvSpPr/>
          <p:nvPr/>
        </p:nvSpPr>
        <p:spPr>
          <a:xfrm>
            <a:off x="10440114" y="5812869"/>
            <a:ext cx="2681407" cy="335161"/>
          </a:xfrm>
          <a:prstGeom prst="rect">
            <a:avLst/>
          </a:prstGeom>
          <a:noFill/>
          <a:ln/>
        </p:spPr>
        <p:txBody>
          <a:bodyPr wrap="none" lIns="0" tIns="0" rIns="0" bIns="0" rtlCol="0" anchor="t"/>
          <a:lstStyle/>
          <a:p>
            <a:pPr marL="0" indent="0" algn="ctr">
              <a:lnSpc>
                <a:spcPts val="2600"/>
              </a:lnSpc>
              <a:buNone/>
            </a:pPr>
            <a:r>
              <a:rPr lang="en-US" sz="2100" dirty="0">
                <a:solidFill>
                  <a:srgbClr val="CFCBBF"/>
                </a:solidFill>
                <a:latin typeface="Prata" pitchFamily="34" charset="0"/>
                <a:ea typeface="Prata" pitchFamily="34" charset="-122"/>
                <a:cs typeface="Prata" pitchFamily="34" charset="-120"/>
              </a:rPr>
              <a:t>First-Pass Yield</a:t>
            </a:r>
            <a:endParaRPr lang="en-US" sz="2100" dirty="0"/>
          </a:p>
        </p:txBody>
      </p:sp>
      <p:sp>
        <p:nvSpPr>
          <p:cNvPr id="15" name="Text 10"/>
          <p:cNvSpPr/>
          <p:nvPr/>
        </p:nvSpPr>
        <p:spPr>
          <a:xfrm>
            <a:off x="9682043" y="6276737"/>
            <a:ext cx="4197548" cy="1029772"/>
          </a:xfrm>
          <a:prstGeom prst="rect">
            <a:avLst/>
          </a:prstGeom>
          <a:noFill/>
          <a:ln/>
        </p:spPr>
        <p:txBody>
          <a:bodyPr wrap="square" lIns="0" tIns="0" rIns="0" bIns="0" rtlCol="0" anchor="t"/>
          <a:lstStyle/>
          <a:p>
            <a:pPr marL="0" indent="0" algn="ctr">
              <a:lnSpc>
                <a:spcPts val="2700"/>
              </a:lnSpc>
              <a:buNone/>
            </a:pPr>
            <a:r>
              <a:rPr lang="en-US" sz="1650" dirty="0">
                <a:solidFill>
                  <a:srgbClr val="CFCBBF"/>
                </a:solidFill>
                <a:latin typeface="Raleway" pitchFamily="34" charset="0"/>
                <a:ea typeface="Raleway" pitchFamily="34" charset="-122"/>
                <a:cs typeface="Raleway" pitchFamily="34" charset="-120"/>
              </a:rPr>
              <a:t>Maximizing the percentage of products that meet specifications on the first production run.</a:t>
            </a:r>
            <a:endParaRPr lang="en-US"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48283" y="430768"/>
            <a:ext cx="10069235" cy="489466"/>
          </a:xfrm>
          <a:prstGeom prst="rect">
            <a:avLst/>
          </a:prstGeom>
          <a:noFill/>
          <a:ln/>
        </p:spPr>
        <p:txBody>
          <a:bodyPr wrap="none" lIns="0" tIns="0" rIns="0" bIns="0" rtlCol="0" anchor="t"/>
          <a:lstStyle/>
          <a:p>
            <a:pPr marL="0" indent="0" algn="l">
              <a:lnSpc>
                <a:spcPts val="3850"/>
              </a:lnSpc>
              <a:buNone/>
            </a:pPr>
            <a:r>
              <a:rPr lang="en-US" sz="3050" dirty="0">
                <a:solidFill>
                  <a:srgbClr val="F2E782"/>
                </a:solidFill>
                <a:latin typeface="Prata" pitchFamily="34" charset="0"/>
                <a:ea typeface="Prata" pitchFamily="34" charset="-122"/>
                <a:cs typeface="Prata" pitchFamily="34" charset="-120"/>
              </a:rPr>
              <a:t>Conclusion: Empowering Data-Driven Manufacturing</a:t>
            </a:r>
            <a:endParaRPr lang="en-US" sz="3050" dirty="0"/>
          </a:p>
        </p:txBody>
      </p:sp>
      <p:sp>
        <p:nvSpPr>
          <p:cNvPr id="3" name="Text 1"/>
          <p:cNvSpPr/>
          <p:nvPr/>
        </p:nvSpPr>
        <p:spPr>
          <a:xfrm>
            <a:off x="548283" y="1296114"/>
            <a:ext cx="6575822" cy="1198246"/>
          </a:xfrm>
          <a:prstGeom prst="rect">
            <a:avLst/>
          </a:prstGeom>
          <a:noFill/>
          <a:ln/>
        </p:spPr>
        <p:txBody>
          <a:bodyPr wrap="square" lIns="0" tIns="0" rIns="0" bIns="0" rtlCol="0" anchor="t"/>
          <a:lstStyle/>
          <a:p>
            <a:pPr marL="0" indent="0" algn="l">
              <a:lnSpc>
                <a:spcPts val="1950"/>
              </a:lnSpc>
              <a:buNone/>
            </a:pPr>
            <a:r>
              <a:rPr lang="en-US" sz="2000" dirty="0">
                <a:solidFill>
                  <a:srgbClr val="CFCBBF"/>
                </a:solidFill>
                <a:latin typeface="Raleway" pitchFamily="34" charset="0"/>
                <a:ea typeface="Raleway" pitchFamily="34" charset="-122"/>
                <a:cs typeface="Raleway" pitchFamily="34" charset="-120"/>
              </a:rPr>
              <a:t>Our manufacturing performance dashboard has provided the client with unprecedented clarity into their operational health, efficiency, and quality.</a:t>
            </a:r>
            <a:endParaRPr lang="en-US" sz="2000" dirty="0"/>
          </a:p>
        </p:txBody>
      </p:sp>
      <p:sp>
        <p:nvSpPr>
          <p:cNvPr id="4" name="Text 2"/>
          <p:cNvSpPr/>
          <p:nvPr/>
        </p:nvSpPr>
        <p:spPr>
          <a:xfrm>
            <a:off x="548283" y="2553992"/>
            <a:ext cx="6575822" cy="250627"/>
          </a:xfrm>
          <a:prstGeom prst="rect">
            <a:avLst/>
          </a:prstGeom>
          <a:noFill/>
          <a:ln/>
        </p:spPr>
        <p:txBody>
          <a:bodyPr wrap="none" lIns="0" tIns="0" rIns="0" bIns="0" rtlCol="0" anchor="t"/>
          <a:lstStyle/>
          <a:p>
            <a:pPr marL="342900" indent="-342900" algn="l">
              <a:lnSpc>
                <a:spcPts val="1950"/>
              </a:lnSpc>
              <a:buSzPct val="100000"/>
              <a:buChar char="•"/>
            </a:pPr>
            <a:r>
              <a:rPr lang="en-US" dirty="0">
                <a:solidFill>
                  <a:srgbClr val="CFCBBF"/>
                </a:solidFill>
                <a:latin typeface="Raleway" pitchFamily="34" charset="0"/>
                <a:ea typeface="Raleway" pitchFamily="34" charset="-122"/>
                <a:cs typeface="Raleway" pitchFamily="34" charset="-120"/>
              </a:rPr>
              <a:t>Real-time visibility means immediate identification of issues.</a:t>
            </a:r>
            <a:endParaRPr lang="en-US" dirty="0"/>
          </a:p>
        </p:txBody>
      </p:sp>
      <p:sp>
        <p:nvSpPr>
          <p:cNvPr id="5" name="Text 3"/>
          <p:cNvSpPr/>
          <p:nvPr/>
        </p:nvSpPr>
        <p:spPr>
          <a:xfrm>
            <a:off x="548283" y="3336552"/>
            <a:ext cx="6575822" cy="250627"/>
          </a:xfrm>
          <a:prstGeom prst="rect">
            <a:avLst/>
          </a:prstGeom>
          <a:noFill/>
          <a:ln/>
        </p:spPr>
        <p:txBody>
          <a:bodyPr wrap="none" lIns="0" tIns="0" rIns="0" bIns="0" rtlCol="0" anchor="t"/>
          <a:lstStyle/>
          <a:p>
            <a:pPr marL="342900" indent="-342900" algn="l">
              <a:lnSpc>
                <a:spcPts val="1950"/>
              </a:lnSpc>
              <a:buSzPct val="100000"/>
              <a:buChar char="•"/>
            </a:pPr>
            <a:r>
              <a:rPr lang="en-US" dirty="0">
                <a:solidFill>
                  <a:srgbClr val="CFCBBF"/>
                </a:solidFill>
                <a:latin typeface="Raleway" pitchFamily="34" charset="0"/>
                <a:ea typeface="Raleway" pitchFamily="34" charset="-122"/>
                <a:cs typeface="Raleway" pitchFamily="34" charset="-120"/>
              </a:rPr>
              <a:t>Comprehensive KPIs offer a holistic view of the production line</a:t>
            </a:r>
            <a:r>
              <a:rPr lang="en-US" sz="1200" dirty="0">
                <a:solidFill>
                  <a:srgbClr val="CFCBBF"/>
                </a:solidFill>
                <a:latin typeface="Raleway" pitchFamily="34" charset="0"/>
                <a:ea typeface="Raleway" pitchFamily="34" charset="-122"/>
                <a:cs typeface="Raleway" pitchFamily="34" charset="-120"/>
              </a:rPr>
              <a:t>.</a:t>
            </a:r>
            <a:endParaRPr lang="en-US" sz="1200" dirty="0"/>
          </a:p>
        </p:txBody>
      </p:sp>
      <p:pic>
        <p:nvPicPr>
          <p:cNvPr id="6" name="Image 0" descr="preencoded.png"/>
          <p:cNvPicPr>
            <a:picLocks noChangeAspect="1"/>
          </p:cNvPicPr>
          <p:nvPr/>
        </p:nvPicPr>
        <p:blipFill>
          <a:blip r:embed="rId3"/>
          <a:stretch>
            <a:fillRect/>
          </a:stretch>
        </p:blipFill>
        <p:spPr>
          <a:xfrm>
            <a:off x="7681183" y="1223010"/>
            <a:ext cx="6575822" cy="6575822"/>
          </a:xfrm>
          <a:prstGeom prst="rect">
            <a:avLst/>
          </a:prstGeom>
        </p:spPr>
      </p:pic>
      <p:sp>
        <p:nvSpPr>
          <p:cNvPr id="7" name="Text 4"/>
          <p:cNvSpPr/>
          <p:nvPr/>
        </p:nvSpPr>
        <p:spPr>
          <a:xfrm>
            <a:off x="548283" y="8259604"/>
            <a:ext cx="13533834" cy="501253"/>
          </a:xfrm>
          <a:prstGeom prst="rect">
            <a:avLst/>
          </a:prstGeom>
          <a:noFill/>
          <a:ln/>
        </p:spPr>
        <p:txBody>
          <a:bodyPr wrap="square" lIns="0" tIns="0" rIns="0" bIns="0" rtlCol="0" anchor="t"/>
          <a:lstStyle/>
          <a:p>
            <a:pPr marL="0" indent="0" algn="l">
              <a:lnSpc>
                <a:spcPts val="1950"/>
              </a:lnSpc>
              <a:buNone/>
            </a:pPr>
            <a:r>
              <a:rPr lang="en-US" sz="1200" dirty="0">
                <a:solidFill>
                  <a:srgbClr val="CFCBBF"/>
                </a:solidFill>
                <a:latin typeface="Raleway" pitchFamily="34" charset="0"/>
                <a:ea typeface="Raleway" pitchFamily="34" charset="-122"/>
                <a:cs typeface="Raleway" pitchFamily="34" charset="-120"/>
              </a:rPr>
              <a:t>This solution enables truly data-driven decisions that can significantly reduce wastage, improve product quality, and optimize overall manufacturing performance. With continuous tracking and strategic interventions, rejection percentages can be consistently lowered, leading to enhanced profitability and a stronger competitive edge.</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07832"/>
            <a:ext cx="11886724"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The Challenge: Lack of Production Visibility</a:t>
            </a:r>
            <a:endParaRPr lang="en-US" sz="4450" dirty="0"/>
          </a:p>
        </p:txBody>
      </p:sp>
      <p:sp>
        <p:nvSpPr>
          <p:cNvPr id="3" name="Text 1"/>
          <p:cNvSpPr/>
          <p:nvPr/>
        </p:nvSpPr>
        <p:spPr>
          <a:xfrm>
            <a:off x="793790" y="287024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Our client faced significant hurdles in understanding their manufacturing efficiency and quality. Critical gaps in data hindered their ability to make informed decisions:</a:t>
            </a:r>
            <a:endParaRPr lang="en-US" sz="1750" dirty="0"/>
          </a:p>
        </p:txBody>
      </p:sp>
      <p:sp>
        <p:nvSpPr>
          <p:cNvPr id="4" name="Text 2"/>
          <p:cNvSpPr/>
          <p:nvPr/>
        </p:nvSpPr>
        <p:spPr>
          <a:xfrm>
            <a:off x="793790" y="385119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Inconsistent tracking of production versus rejection rates across different stages.</a:t>
            </a:r>
            <a:endParaRPr lang="en-US" sz="1750" dirty="0"/>
          </a:p>
        </p:txBody>
      </p:sp>
      <p:sp>
        <p:nvSpPr>
          <p:cNvPr id="5" name="Text 3"/>
          <p:cNvSpPr/>
          <p:nvPr/>
        </p:nvSpPr>
        <p:spPr>
          <a:xfrm>
            <a:off x="793790" y="429339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Absence of detailed insights into rejections attributed to specific employees, machines, or departments.</a:t>
            </a:r>
            <a:endParaRPr lang="en-US" sz="1750" dirty="0"/>
          </a:p>
        </p:txBody>
      </p:sp>
      <p:sp>
        <p:nvSpPr>
          <p:cNvPr id="6" name="Text 4"/>
          <p:cNvSpPr/>
          <p:nvPr/>
        </p:nvSpPr>
        <p:spPr>
          <a:xfrm>
            <a:off x="793790" y="473559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Ineffective tracking and quantification of material wastage.</a:t>
            </a:r>
            <a:endParaRPr lang="en-US" sz="1750" dirty="0"/>
          </a:p>
        </p:txBody>
      </p:sp>
      <p:sp>
        <p:nvSpPr>
          <p:cNvPr id="7" name="Text 5"/>
          <p:cNvSpPr/>
          <p:nvPr/>
        </p:nvSpPr>
        <p:spPr>
          <a:xfrm>
            <a:off x="793790" y="517779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Limited understanding of long-term production trends and their impact on overall output.</a:t>
            </a:r>
            <a:endParaRPr lang="en-US" sz="1750" dirty="0"/>
          </a:p>
        </p:txBody>
      </p:sp>
      <p:sp>
        <p:nvSpPr>
          <p:cNvPr id="8" name="Text 6"/>
          <p:cNvSpPr/>
          <p:nvPr/>
        </p:nvSpPr>
        <p:spPr>
          <a:xfrm>
            <a:off x="793790" y="579584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Without these crucial insights, bottlenecks remained hidden, efficiencies were elusive, and the true cost of production flaws went unaddressed.</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66249" y="457557"/>
            <a:ext cx="6218634" cy="416243"/>
          </a:xfrm>
          <a:prstGeom prst="rect">
            <a:avLst/>
          </a:prstGeom>
          <a:noFill/>
          <a:ln/>
        </p:spPr>
        <p:txBody>
          <a:bodyPr wrap="none" lIns="0" tIns="0" rIns="0" bIns="0" rtlCol="0" anchor="t"/>
          <a:lstStyle/>
          <a:p>
            <a:pPr marL="0" indent="0" algn="l">
              <a:lnSpc>
                <a:spcPts val="3250"/>
              </a:lnSpc>
              <a:buNone/>
            </a:pPr>
            <a:r>
              <a:rPr lang="en-US" sz="2600" dirty="0">
                <a:solidFill>
                  <a:srgbClr val="F2E782"/>
                </a:solidFill>
                <a:latin typeface="Prata" pitchFamily="34" charset="0"/>
                <a:ea typeface="Prata" pitchFamily="34" charset="-122"/>
                <a:cs typeface="Prata" pitchFamily="34" charset="-120"/>
              </a:rPr>
              <a:t>Our Solution: A Data-Driven Approach</a:t>
            </a:r>
            <a:endParaRPr lang="en-US" sz="2600" dirty="0"/>
          </a:p>
        </p:txBody>
      </p:sp>
      <p:pic>
        <p:nvPicPr>
          <p:cNvPr id="3" name="Image 0" descr="preencoded.png"/>
          <p:cNvPicPr>
            <a:picLocks noChangeAspect="1"/>
          </p:cNvPicPr>
          <p:nvPr/>
        </p:nvPicPr>
        <p:blipFill>
          <a:blip r:embed="rId3"/>
          <a:stretch>
            <a:fillRect/>
          </a:stretch>
        </p:blipFill>
        <p:spPr>
          <a:xfrm>
            <a:off x="466249" y="1140143"/>
            <a:ext cx="399574" cy="1143000"/>
          </a:xfrm>
          <a:prstGeom prst="rect">
            <a:avLst/>
          </a:prstGeom>
        </p:spPr>
      </p:pic>
      <p:sp>
        <p:nvSpPr>
          <p:cNvPr id="4" name="Text 1"/>
          <p:cNvSpPr/>
          <p:nvPr/>
        </p:nvSpPr>
        <p:spPr>
          <a:xfrm>
            <a:off x="998934" y="1273254"/>
            <a:ext cx="1665089" cy="208121"/>
          </a:xfrm>
          <a:prstGeom prst="rect">
            <a:avLst/>
          </a:prstGeom>
          <a:noFill/>
          <a:ln/>
        </p:spPr>
        <p:txBody>
          <a:bodyPr wrap="none" lIns="0" tIns="0" rIns="0" bIns="0" rtlCol="0" anchor="t"/>
          <a:lstStyle/>
          <a:p>
            <a:pPr marL="0" indent="0" algn="l">
              <a:lnSpc>
                <a:spcPts val="1600"/>
              </a:lnSpc>
              <a:buNone/>
            </a:pPr>
            <a:r>
              <a:rPr lang="en-US" sz="1300" dirty="0">
                <a:solidFill>
                  <a:srgbClr val="CFCBBF"/>
                </a:solidFill>
                <a:latin typeface="Prata" pitchFamily="34" charset="0"/>
                <a:ea typeface="Prata" pitchFamily="34" charset="-122"/>
                <a:cs typeface="Prata" pitchFamily="34" charset="-120"/>
              </a:rPr>
              <a:t>1. Data Collection</a:t>
            </a:r>
            <a:endParaRPr lang="en-US" sz="1300" dirty="0"/>
          </a:p>
        </p:txBody>
      </p:sp>
      <p:sp>
        <p:nvSpPr>
          <p:cNvPr id="5" name="Text 2"/>
          <p:cNvSpPr/>
          <p:nvPr/>
        </p:nvSpPr>
        <p:spPr>
          <a:xfrm>
            <a:off x="998934" y="1561267"/>
            <a:ext cx="13165217" cy="213122"/>
          </a:xfrm>
          <a:prstGeom prst="rect">
            <a:avLst/>
          </a:prstGeom>
          <a:noFill/>
          <a:ln/>
        </p:spPr>
        <p:txBody>
          <a:bodyPr wrap="none" lIns="0" tIns="0" rIns="0" bIns="0" rtlCol="0" anchor="t"/>
          <a:lstStyle/>
          <a:p>
            <a:pPr marL="0" indent="0" algn="l">
              <a:lnSpc>
                <a:spcPts val="1650"/>
              </a:lnSpc>
              <a:buNone/>
            </a:pPr>
            <a:r>
              <a:rPr lang="en-US" sz="1000" dirty="0">
                <a:solidFill>
                  <a:srgbClr val="CFCBBF"/>
                </a:solidFill>
                <a:latin typeface="Raleway" pitchFamily="34" charset="0"/>
                <a:ea typeface="Raleway" pitchFamily="34" charset="-122"/>
                <a:cs typeface="Raleway" pitchFamily="34" charset="-120"/>
              </a:rPr>
              <a:t>We initiated by gathering raw manufacturing data, specifically CSV files containing critical information on production runs, employee performance, machine output, and departmental contributions.</a:t>
            </a:r>
            <a:endParaRPr lang="en-US" sz="1000" dirty="0"/>
          </a:p>
        </p:txBody>
      </p:sp>
      <p:pic>
        <p:nvPicPr>
          <p:cNvPr id="6" name="Image 1" descr="preencoded.png"/>
          <p:cNvPicPr>
            <a:picLocks noChangeAspect="1"/>
          </p:cNvPicPr>
          <p:nvPr/>
        </p:nvPicPr>
        <p:blipFill>
          <a:blip r:embed="rId4"/>
          <a:stretch>
            <a:fillRect/>
          </a:stretch>
        </p:blipFill>
        <p:spPr>
          <a:xfrm>
            <a:off x="666036" y="2072521"/>
            <a:ext cx="399574" cy="1143000"/>
          </a:xfrm>
          <a:prstGeom prst="rect">
            <a:avLst/>
          </a:prstGeom>
        </p:spPr>
      </p:pic>
      <p:sp>
        <p:nvSpPr>
          <p:cNvPr id="7" name="Text 3"/>
          <p:cNvSpPr/>
          <p:nvPr/>
        </p:nvSpPr>
        <p:spPr>
          <a:xfrm>
            <a:off x="1198721" y="2205633"/>
            <a:ext cx="2414111" cy="208121"/>
          </a:xfrm>
          <a:prstGeom prst="rect">
            <a:avLst/>
          </a:prstGeom>
          <a:noFill/>
          <a:ln/>
        </p:spPr>
        <p:txBody>
          <a:bodyPr wrap="none" lIns="0" tIns="0" rIns="0" bIns="0" rtlCol="0" anchor="t"/>
          <a:lstStyle/>
          <a:p>
            <a:pPr marL="0" indent="0" algn="l">
              <a:lnSpc>
                <a:spcPts val="1600"/>
              </a:lnSpc>
              <a:buNone/>
            </a:pPr>
            <a:r>
              <a:rPr lang="en-US" sz="1300" dirty="0">
                <a:solidFill>
                  <a:srgbClr val="CFCBBF"/>
                </a:solidFill>
                <a:latin typeface="Prata" pitchFamily="34" charset="0"/>
                <a:ea typeface="Prata" pitchFamily="34" charset="-122"/>
                <a:cs typeface="Prata" pitchFamily="34" charset="-120"/>
              </a:rPr>
              <a:t>2. Data Cleaning &amp; Integration</a:t>
            </a:r>
            <a:endParaRPr lang="en-US" sz="1300" dirty="0"/>
          </a:p>
        </p:txBody>
      </p:sp>
      <p:sp>
        <p:nvSpPr>
          <p:cNvPr id="8" name="Text 4"/>
          <p:cNvSpPr/>
          <p:nvPr/>
        </p:nvSpPr>
        <p:spPr>
          <a:xfrm>
            <a:off x="1198721" y="2493645"/>
            <a:ext cx="12965430" cy="426244"/>
          </a:xfrm>
          <a:prstGeom prst="rect">
            <a:avLst/>
          </a:prstGeom>
          <a:noFill/>
          <a:ln/>
        </p:spPr>
        <p:txBody>
          <a:bodyPr wrap="square" lIns="0" tIns="0" rIns="0" bIns="0" rtlCol="0" anchor="t"/>
          <a:lstStyle/>
          <a:p>
            <a:pPr marL="0" indent="0" algn="l">
              <a:lnSpc>
                <a:spcPts val="1650"/>
              </a:lnSpc>
              <a:buNone/>
            </a:pPr>
            <a:r>
              <a:rPr lang="en-US" sz="1000" dirty="0">
                <a:solidFill>
                  <a:srgbClr val="CFCBBF"/>
                </a:solidFill>
                <a:latin typeface="Raleway" pitchFamily="34" charset="0"/>
                <a:ea typeface="Raleway" pitchFamily="34" charset="-122"/>
                <a:cs typeface="Raleway" pitchFamily="34" charset="-120"/>
              </a:rPr>
              <a:t>The collected data was imported into a MySQL database. Our team meticulously cleaned the data, correcting inconsistencies in dates, handling blank entries, and rectifying negative wastage values to ensure data integrity.</a:t>
            </a:r>
            <a:endParaRPr lang="en-US" sz="1000" dirty="0"/>
          </a:p>
        </p:txBody>
      </p:sp>
      <p:pic>
        <p:nvPicPr>
          <p:cNvPr id="9" name="Image 2" descr="preencoded.png"/>
          <p:cNvPicPr>
            <a:picLocks noChangeAspect="1"/>
          </p:cNvPicPr>
          <p:nvPr/>
        </p:nvPicPr>
        <p:blipFill>
          <a:blip r:embed="rId5"/>
          <a:stretch>
            <a:fillRect/>
          </a:stretch>
        </p:blipFill>
        <p:spPr>
          <a:xfrm>
            <a:off x="865823" y="3186113"/>
            <a:ext cx="399574" cy="1143000"/>
          </a:xfrm>
          <a:prstGeom prst="rect">
            <a:avLst/>
          </a:prstGeom>
        </p:spPr>
      </p:pic>
      <p:sp>
        <p:nvSpPr>
          <p:cNvPr id="10" name="Text 5"/>
          <p:cNvSpPr/>
          <p:nvPr/>
        </p:nvSpPr>
        <p:spPr>
          <a:xfrm>
            <a:off x="1398508" y="3319224"/>
            <a:ext cx="1665089" cy="208121"/>
          </a:xfrm>
          <a:prstGeom prst="rect">
            <a:avLst/>
          </a:prstGeom>
          <a:noFill/>
          <a:ln/>
        </p:spPr>
        <p:txBody>
          <a:bodyPr wrap="none" lIns="0" tIns="0" rIns="0" bIns="0" rtlCol="0" anchor="t"/>
          <a:lstStyle/>
          <a:p>
            <a:pPr marL="0" indent="0" algn="l">
              <a:lnSpc>
                <a:spcPts val="1600"/>
              </a:lnSpc>
              <a:buNone/>
            </a:pPr>
            <a:r>
              <a:rPr lang="en-US" sz="1300" dirty="0">
                <a:solidFill>
                  <a:srgbClr val="CFCBBF"/>
                </a:solidFill>
                <a:latin typeface="Prata" pitchFamily="34" charset="0"/>
                <a:ea typeface="Prata" pitchFamily="34" charset="-122"/>
                <a:cs typeface="Prata" pitchFamily="34" charset="-120"/>
              </a:rPr>
              <a:t>3. KPI Design</a:t>
            </a:r>
            <a:endParaRPr lang="en-US" sz="1300" dirty="0"/>
          </a:p>
        </p:txBody>
      </p:sp>
      <p:sp>
        <p:nvSpPr>
          <p:cNvPr id="11" name="Text 6"/>
          <p:cNvSpPr/>
          <p:nvPr/>
        </p:nvSpPr>
        <p:spPr>
          <a:xfrm>
            <a:off x="1398508" y="3607237"/>
            <a:ext cx="12765643" cy="213122"/>
          </a:xfrm>
          <a:prstGeom prst="rect">
            <a:avLst/>
          </a:prstGeom>
          <a:noFill/>
          <a:ln/>
        </p:spPr>
        <p:txBody>
          <a:bodyPr wrap="none" lIns="0" tIns="0" rIns="0" bIns="0" rtlCol="0" anchor="t"/>
          <a:lstStyle/>
          <a:p>
            <a:pPr marL="0" indent="0" algn="l">
              <a:lnSpc>
                <a:spcPts val="1650"/>
              </a:lnSpc>
              <a:buNone/>
            </a:pPr>
            <a:r>
              <a:rPr lang="en-US" sz="1000" dirty="0">
                <a:solidFill>
                  <a:srgbClr val="CFCBBF"/>
                </a:solidFill>
                <a:latin typeface="Raleway" pitchFamily="34" charset="0"/>
                <a:ea typeface="Raleway" pitchFamily="34" charset="-122"/>
                <a:cs typeface="Raleway" pitchFamily="34" charset="-120"/>
              </a:rPr>
              <a:t>Working closely with the client, we defined a comprehensive set of Key Performance Indicators (KPIs) essential for monitoring manufacturing health:</a:t>
            </a:r>
            <a:endParaRPr lang="en-US" sz="1000" dirty="0"/>
          </a:p>
        </p:txBody>
      </p:sp>
      <p:sp>
        <p:nvSpPr>
          <p:cNvPr id="12" name="Text 7"/>
          <p:cNvSpPr/>
          <p:nvPr/>
        </p:nvSpPr>
        <p:spPr>
          <a:xfrm>
            <a:off x="1398508" y="3900249"/>
            <a:ext cx="12765643" cy="21312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FCBBF"/>
                </a:solidFill>
                <a:latin typeface="Raleway" pitchFamily="34" charset="0"/>
                <a:ea typeface="Raleway" pitchFamily="34" charset="-122"/>
                <a:cs typeface="Raleway" pitchFamily="34" charset="-120"/>
              </a:rPr>
              <a:t>Production Volume</a:t>
            </a:r>
            <a:endParaRPr lang="en-US" sz="1000" dirty="0"/>
          </a:p>
        </p:txBody>
      </p:sp>
      <p:sp>
        <p:nvSpPr>
          <p:cNvPr id="13" name="Text 8"/>
          <p:cNvSpPr/>
          <p:nvPr/>
        </p:nvSpPr>
        <p:spPr>
          <a:xfrm>
            <a:off x="1398508" y="4159925"/>
            <a:ext cx="12765643" cy="21312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FCBBF"/>
                </a:solidFill>
                <a:latin typeface="Raleway" pitchFamily="34" charset="0"/>
                <a:ea typeface="Raleway" pitchFamily="34" charset="-122"/>
                <a:cs typeface="Raleway" pitchFamily="34" charset="-120"/>
              </a:rPr>
              <a:t>Processed Units</a:t>
            </a:r>
            <a:endParaRPr lang="en-US" sz="1000" dirty="0"/>
          </a:p>
        </p:txBody>
      </p:sp>
      <p:sp>
        <p:nvSpPr>
          <p:cNvPr id="14" name="Text 9"/>
          <p:cNvSpPr/>
          <p:nvPr/>
        </p:nvSpPr>
        <p:spPr>
          <a:xfrm>
            <a:off x="1398508" y="4419600"/>
            <a:ext cx="12765643" cy="21312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FCBBF"/>
                </a:solidFill>
                <a:latin typeface="Raleway" pitchFamily="34" charset="0"/>
                <a:ea typeface="Raleway" pitchFamily="34" charset="-122"/>
                <a:cs typeface="Raleway" pitchFamily="34" charset="-120"/>
              </a:rPr>
              <a:t>Rejected Units</a:t>
            </a:r>
            <a:endParaRPr lang="en-US" sz="1000" dirty="0"/>
          </a:p>
        </p:txBody>
      </p:sp>
      <p:sp>
        <p:nvSpPr>
          <p:cNvPr id="15" name="Text 10"/>
          <p:cNvSpPr/>
          <p:nvPr/>
        </p:nvSpPr>
        <p:spPr>
          <a:xfrm>
            <a:off x="1398508" y="4679275"/>
            <a:ext cx="12765643" cy="21312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FCBBF"/>
                </a:solidFill>
                <a:latin typeface="Raleway" pitchFamily="34" charset="0"/>
                <a:ea typeface="Raleway" pitchFamily="34" charset="-122"/>
                <a:cs typeface="Raleway" pitchFamily="34" charset="-120"/>
              </a:rPr>
              <a:t>Wastage Percentage</a:t>
            </a:r>
            <a:endParaRPr lang="en-US" sz="1000" dirty="0"/>
          </a:p>
        </p:txBody>
      </p:sp>
      <p:sp>
        <p:nvSpPr>
          <p:cNvPr id="16" name="Text 11"/>
          <p:cNvSpPr/>
          <p:nvPr/>
        </p:nvSpPr>
        <p:spPr>
          <a:xfrm>
            <a:off x="1398508" y="4938951"/>
            <a:ext cx="12765643" cy="21312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FCBBF"/>
                </a:solidFill>
                <a:latin typeface="Raleway" pitchFamily="34" charset="0"/>
                <a:ea typeface="Raleway" pitchFamily="34" charset="-122"/>
                <a:cs typeface="Raleway" pitchFamily="34" charset="-120"/>
              </a:rPr>
              <a:t>Rejection rates segmented by Employee, Machine, and Department</a:t>
            </a:r>
            <a:endParaRPr lang="en-US" sz="1000" dirty="0"/>
          </a:p>
        </p:txBody>
      </p:sp>
      <p:sp>
        <p:nvSpPr>
          <p:cNvPr id="17" name="Text 12"/>
          <p:cNvSpPr/>
          <p:nvPr/>
        </p:nvSpPr>
        <p:spPr>
          <a:xfrm>
            <a:off x="1398508" y="5198626"/>
            <a:ext cx="12765643" cy="21312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FCBBF"/>
                </a:solidFill>
                <a:latin typeface="Raleway" pitchFamily="34" charset="0"/>
                <a:ea typeface="Raleway" pitchFamily="34" charset="-122"/>
                <a:cs typeface="Raleway" pitchFamily="34" charset="-120"/>
              </a:rPr>
              <a:t>Production and Rejection Trends over time</a:t>
            </a:r>
            <a:endParaRPr lang="en-US" sz="1000" dirty="0"/>
          </a:p>
        </p:txBody>
      </p:sp>
      <p:pic>
        <p:nvPicPr>
          <p:cNvPr id="18" name="Image 3" descr="preencoded.png"/>
          <p:cNvPicPr>
            <a:picLocks noChangeAspect="1"/>
          </p:cNvPicPr>
          <p:nvPr/>
        </p:nvPicPr>
        <p:blipFill>
          <a:blip r:embed="rId4"/>
          <a:stretch>
            <a:fillRect/>
          </a:stretch>
        </p:blipFill>
        <p:spPr>
          <a:xfrm>
            <a:off x="1065609" y="5677972"/>
            <a:ext cx="399574" cy="1143000"/>
          </a:xfrm>
          <a:prstGeom prst="rect">
            <a:avLst/>
          </a:prstGeom>
        </p:spPr>
      </p:pic>
      <p:sp>
        <p:nvSpPr>
          <p:cNvPr id="19" name="Text 13"/>
          <p:cNvSpPr/>
          <p:nvPr/>
        </p:nvSpPr>
        <p:spPr>
          <a:xfrm>
            <a:off x="1598295" y="5811083"/>
            <a:ext cx="1665089" cy="208121"/>
          </a:xfrm>
          <a:prstGeom prst="rect">
            <a:avLst/>
          </a:prstGeom>
          <a:noFill/>
          <a:ln/>
        </p:spPr>
        <p:txBody>
          <a:bodyPr wrap="none" lIns="0" tIns="0" rIns="0" bIns="0" rtlCol="0" anchor="t"/>
          <a:lstStyle/>
          <a:p>
            <a:pPr marL="0" indent="0" algn="l">
              <a:lnSpc>
                <a:spcPts val="1600"/>
              </a:lnSpc>
              <a:buNone/>
            </a:pPr>
            <a:r>
              <a:rPr lang="en-US" sz="1300" dirty="0">
                <a:solidFill>
                  <a:srgbClr val="CFCBBF"/>
                </a:solidFill>
                <a:latin typeface="Prata" pitchFamily="34" charset="0"/>
                <a:ea typeface="Prata" pitchFamily="34" charset="-122"/>
                <a:cs typeface="Prata" pitchFamily="34" charset="-120"/>
              </a:rPr>
              <a:t>4. SQL Analysis</a:t>
            </a:r>
            <a:endParaRPr lang="en-US" sz="1300" dirty="0"/>
          </a:p>
        </p:txBody>
      </p:sp>
      <p:sp>
        <p:nvSpPr>
          <p:cNvPr id="20" name="Text 14"/>
          <p:cNvSpPr/>
          <p:nvPr/>
        </p:nvSpPr>
        <p:spPr>
          <a:xfrm>
            <a:off x="1598295" y="6099096"/>
            <a:ext cx="12565856" cy="426244"/>
          </a:xfrm>
          <a:prstGeom prst="rect">
            <a:avLst/>
          </a:prstGeom>
          <a:noFill/>
          <a:ln/>
        </p:spPr>
        <p:txBody>
          <a:bodyPr wrap="square" lIns="0" tIns="0" rIns="0" bIns="0" rtlCol="0" anchor="t"/>
          <a:lstStyle/>
          <a:p>
            <a:pPr marL="0" indent="0" algn="l">
              <a:lnSpc>
                <a:spcPts val="1650"/>
              </a:lnSpc>
              <a:buNone/>
            </a:pPr>
            <a:r>
              <a:rPr lang="en-US" sz="1000" dirty="0">
                <a:solidFill>
                  <a:srgbClr val="CFCBBF"/>
                </a:solidFill>
                <a:latin typeface="Raleway" pitchFamily="34" charset="0"/>
                <a:ea typeface="Raleway" pitchFamily="34" charset="-122"/>
                <a:cs typeface="Raleway" pitchFamily="34" charset="-120"/>
              </a:rPr>
              <a:t>Advanced SQL queries were employed to aggregate and group the data. We transformed raw numbers into meaningful percentages, thousands, and millions, while carefully removing any noisy or irrelevant rows to distill actionable information.</a:t>
            </a:r>
            <a:endParaRPr lang="en-US" sz="1000" dirty="0"/>
          </a:p>
        </p:txBody>
      </p:sp>
      <p:pic>
        <p:nvPicPr>
          <p:cNvPr id="21" name="Image 4" descr="preencoded.png"/>
          <p:cNvPicPr>
            <a:picLocks noChangeAspect="1"/>
          </p:cNvPicPr>
          <p:nvPr/>
        </p:nvPicPr>
        <p:blipFill>
          <a:blip r:embed="rId4"/>
          <a:stretch>
            <a:fillRect/>
          </a:stretch>
        </p:blipFill>
        <p:spPr>
          <a:xfrm>
            <a:off x="865823" y="6791563"/>
            <a:ext cx="399574" cy="1143000"/>
          </a:xfrm>
          <a:prstGeom prst="rect">
            <a:avLst/>
          </a:prstGeom>
        </p:spPr>
      </p:pic>
      <p:sp>
        <p:nvSpPr>
          <p:cNvPr id="22" name="Text 15"/>
          <p:cNvSpPr/>
          <p:nvPr/>
        </p:nvSpPr>
        <p:spPr>
          <a:xfrm>
            <a:off x="1398508" y="6924675"/>
            <a:ext cx="1699498" cy="208121"/>
          </a:xfrm>
          <a:prstGeom prst="rect">
            <a:avLst/>
          </a:prstGeom>
          <a:noFill/>
          <a:ln/>
        </p:spPr>
        <p:txBody>
          <a:bodyPr wrap="none" lIns="0" tIns="0" rIns="0" bIns="0" rtlCol="0" anchor="t"/>
          <a:lstStyle/>
          <a:p>
            <a:pPr marL="0" indent="0" algn="l">
              <a:lnSpc>
                <a:spcPts val="1600"/>
              </a:lnSpc>
              <a:buNone/>
            </a:pPr>
            <a:r>
              <a:rPr lang="en-US" sz="1300" dirty="0">
                <a:solidFill>
                  <a:srgbClr val="CFCBBF"/>
                </a:solidFill>
                <a:latin typeface="Prata" pitchFamily="34" charset="0"/>
                <a:ea typeface="Prata" pitchFamily="34" charset="-122"/>
                <a:cs typeface="Prata" pitchFamily="34" charset="-120"/>
              </a:rPr>
              <a:t>5. Actionable Insights</a:t>
            </a:r>
            <a:endParaRPr lang="en-US" sz="1300" dirty="0"/>
          </a:p>
        </p:txBody>
      </p:sp>
      <p:sp>
        <p:nvSpPr>
          <p:cNvPr id="23" name="Text 16"/>
          <p:cNvSpPr/>
          <p:nvPr/>
        </p:nvSpPr>
        <p:spPr>
          <a:xfrm>
            <a:off x="1398508" y="7212687"/>
            <a:ext cx="12765643" cy="426244"/>
          </a:xfrm>
          <a:prstGeom prst="rect">
            <a:avLst/>
          </a:prstGeom>
          <a:noFill/>
          <a:ln/>
        </p:spPr>
        <p:txBody>
          <a:bodyPr wrap="square" lIns="0" tIns="0" rIns="0" bIns="0" rtlCol="0" anchor="t"/>
          <a:lstStyle/>
          <a:p>
            <a:pPr marL="0" indent="0" algn="l">
              <a:lnSpc>
                <a:spcPts val="1650"/>
              </a:lnSpc>
              <a:buNone/>
            </a:pPr>
            <a:r>
              <a:rPr lang="en-US" sz="1000" dirty="0">
                <a:solidFill>
                  <a:srgbClr val="CFCBBF"/>
                </a:solidFill>
                <a:latin typeface="Raleway" pitchFamily="34" charset="0"/>
                <a:ea typeface="Raleway" pitchFamily="34" charset="-122"/>
                <a:cs typeface="Raleway" pitchFamily="34" charset="-120"/>
              </a:rPr>
              <a:t>Through rigorous analysis, we successfully exposed critical rejection hotspots, accurately tracked evolving production trends, and quantified the financial impact of wastage, providing the client with unprecedented operational clarity.</a:t>
            </a:r>
            <a:endParaRPr 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9A623E-5AC0-5638-3F2E-241782D2AB81}"/>
              </a:ext>
            </a:extLst>
          </p:cNvPr>
          <p:cNvSpPr txBox="1"/>
          <p:nvPr/>
        </p:nvSpPr>
        <p:spPr>
          <a:xfrm>
            <a:off x="4427034" y="206081"/>
            <a:ext cx="5776332" cy="707886"/>
          </a:xfrm>
          <a:prstGeom prst="rect">
            <a:avLst/>
          </a:prstGeom>
          <a:noFill/>
        </p:spPr>
        <p:txBody>
          <a:bodyPr wrap="square" rtlCol="0">
            <a:spAutoFit/>
          </a:bodyPr>
          <a:lstStyle/>
          <a:p>
            <a:r>
              <a:rPr lang="en-US" sz="4000" dirty="0">
                <a:solidFill>
                  <a:srgbClr val="F2E782"/>
                </a:solidFill>
                <a:latin typeface="Prata" panose="020B0604020202020204" charset="0"/>
              </a:rPr>
              <a:t>EXCEL DASHBOARD</a:t>
            </a:r>
          </a:p>
        </p:txBody>
      </p:sp>
      <p:pic>
        <p:nvPicPr>
          <p:cNvPr id="6" name="Picture 5">
            <a:extLst>
              <a:ext uri="{FF2B5EF4-FFF2-40B4-BE49-F238E27FC236}">
                <a16:creationId xmlns:a16="http://schemas.microsoft.com/office/drawing/2014/main" id="{BB7B0AA1-4F8A-2356-5BD6-7DA8E11460B6}"/>
              </a:ext>
            </a:extLst>
          </p:cNvPr>
          <p:cNvPicPr>
            <a:picLocks noChangeAspect="1"/>
          </p:cNvPicPr>
          <p:nvPr/>
        </p:nvPicPr>
        <p:blipFill>
          <a:blip r:embed="rId2"/>
          <a:stretch>
            <a:fillRect/>
          </a:stretch>
        </p:blipFill>
        <p:spPr>
          <a:xfrm>
            <a:off x="737269" y="904427"/>
            <a:ext cx="13155861" cy="6420746"/>
          </a:xfrm>
          <a:prstGeom prst="rect">
            <a:avLst/>
          </a:prstGeom>
        </p:spPr>
      </p:pic>
    </p:spTree>
    <p:extLst>
      <p:ext uri="{BB962C8B-B14F-4D97-AF65-F5344CB8AC3E}">
        <p14:creationId xmlns:p14="http://schemas.microsoft.com/office/powerpoint/2010/main" val="786473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834E86-C593-3D5A-2F4C-924DF9685E07}"/>
              </a:ext>
            </a:extLst>
          </p:cNvPr>
          <p:cNvSpPr txBox="1"/>
          <p:nvPr/>
        </p:nvSpPr>
        <p:spPr>
          <a:xfrm>
            <a:off x="4025590" y="178420"/>
            <a:ext cx="6579220" cy="707886"/>
          </a:xfrm>
          <a:prstGeom prst="rect">
            <a:avLst/>
          </a:prstGeom>
          <a:noFill/>
        </p:spPr>
        <p:txBody>
          <a:bodyPr wrap="square" rtlCol="0">
            <a:spAutoFit/>
          </a:bodyPr>
          <a:lstStyle/>
          <a:p>
            <a:r>
              <a:rPr lang="en-US" sz="4000" dirty="0">
                <a:solidFill>
                  <a:srgbClr val="F2E782"/>
                </a:solidFill>
                <a:latin typeface="Prata" panose="020B0604020202020204" charset="0"/>
              </a:rPr>
              <a:t>TABLEAU DASHBOARD</a:t>
            </a:r>
          </a:p>
        </p:txBody>
      </p:sp>
      <p:pic>
        <p:nvPicPr>
          <p:cNvPr id="4" name="Picture 3">
            <a:extLst>
              <a:ext uri="{FF2B5EF4-FFF2-40B4-BE49-F238E27FC236}">
                <a16:creationId xmlns:a16="http://schemas.microsoft.com/office/drawing/2014/main" id="{27122307-9CBA-DCB3-E0F9-CB21F8B78D79}"/>
              </a:ext>
            </a:extLst>
          </p:cNvPr>
          <p:cNvPicPr>
            <a:picLocks noChangeAspect="1"/>
          </p:cNvPicPr>
          <p:nvPr/>
        </p:nvPicPr>
        <p:blipFill>
          <a:blip r:embed="rId2"/>
          <a:stretch>
            <a:fillRect/>
          </a:stretch>
        </p:blipFill>
        <p:spPr>
          <a:xfrm>
            <a:off x="323385" y="1009797"/>
            <a:ext cx="13983629" cy="6856775"/>
          </a:xfrm>
          <a:prstGeom prst="rect">
            <a:avLst/>
          </a:prstGeom>
        </p:spPr>
      </p:pic>
    </p:spTree>
    <p:extLst>
      <p:ext uri="{BB962C8B-B14F-4D97-AF65-F5344CB8AC3E}">
        <p14:creationId xmlns:p14="http://schemas.microsoft.com/office/powerpoint/2010/main" val="1431936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00D7C4-A889-42C7-069C-DFE79821250C}"/>
              </a:ext>
            </a:extLst>
          </p:cNvPr>
          <p:cNvSpPr txBox="1"/>
          <p:nvPr/>
        </p:nvSpPr>
        <p:spPr>
          <a:xfrm>
            <a:off x="3972622" y="194930"/>
            <a:ext cx="6685156" cy="707886"/>
          </a:xfrm>
          <a:prstGeom prst="rect">
            <a:avLst/>
          </a:prstGeom>
          <a:noFill/>
        </p:spPr>
        <p:txBody>
          <a:bodyPr wrap="square" rtlCol="0">
            <a:spAutoFit/>
          </a:bodyPr>
          <a:lstStyle/>
          <a:p>
            <a:r>
              <a:rPr lang="en-US" sz="4000" dirty="0">
                <a:solidFill>
                  <a:srgbClr val="F2E782"/>
                </a:solidFill>
                <a:latin typeface="Prata" panose="020B0604020202020204" charset="0"/>
              </a:rPr>
              <a:t>POWER BI DASHBOARD</a:t>
            </a:r>
          </a:p>
        </p:txBody>
      </p:sp>
      <p:pic>
        <p:nvPicPr>
          <p:cNvPr id="4" name="Picture 3">
            <a:extLst>
              <a:ext uri="{FF2B5EF4-FFF2-40B4-BE49-F238E27FC236}">
                <a16:creationId xmlns:a16="http://schemas.microsoft.com/office/drawing/2014/main" id="{97323CA4-8A0A-752B-E9F3-DD6BE8ECC46D}"/>
              </a:ext>
            </a:extLst>
          </p:cNvPr>
          <p:cNvPicPr>
            <a:picLocks noChangeAspect="1"/>
          </p:cNvPicPr>
          <p:nvPr/>
        </p:nvPicPr>
        <p:blipFill>
          <a:blip r:embed="rId2"/>
          <a:stretch>
            <a:fillRect/>
          </a:stretch>
        </p:blipFill>
        <p:spPr>
          <a:xfrm>
            <a:off x="532453" y="902816"/>
            <a:ext cx="13565493" cy="6984410"/>
          </a:xfrm>
          <a:prstGeom prst="rect">
            <a:avLst/>
          </a:prstGeom>
        </p:spPr>
      </p:pic>
    </p:spTree>
    <p:extLst>
      <p:ext uri="{BB962C8B-B14F-4D97-AF65-F5344CB8AC3E}">
        <p14:creationId xmlns:p14="http://schemas.microsoft.com/office/powerpoint/2010/main" val="3599844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10A9BE-6142-9AF2-7421-05B1A1035CD9}"/>
              </a:ext>
            </a:extLst>
          </p:cNvPr>
          <p:cNvSpPr txBox="1"/>
          <p:nvPr/>
        </p:nvSpPr>
        <p:spPr>
          <a:xfrm>
            <a:off x="3670145" y="194930"/>
            <a:ext cx="7290110" cy="707886"/>
          </a:xfrm>
          <a:prstGeom prst="rect">
            <a:avLst/>
          </a:prstGeom>
          <a:noFill/>
        </p:spPr>
        <p:txBody>
          <a:bodyPr wrap="square" rtlCol="0">
            <a:spAutoFit/>
          </a:bodyPr>
          <a:lstStyle/>
          <a:p>
            <a:r>
              <a:rPr lang="en-US" sz="4000" dirty="0">
                <a:solidFill>
                  <a:srgbClr val="F2E782"/>
                </a:solidFill>
                <a:latin typeface="Prata" panose="020B0604020202020204" charset="0"/>
              </a:rPr>
              <a:t>SQL OUTPUT SNAPSHOTS</a:t>
            </a:r>
          </a:p>
        </p:txBody>
      </p:sp>
      <p:pic>
        <p:nvPicPr>
          <p:cNvPr id="22" name="Picture 21">
            <a:extLst>
              <a:ext uri="{FF2B5EF4-FFF2-40B4-BE49-F238E27FC236}">
                <a16:creationId xmlns:a16="http://schemas.microsoft.com/office/drawing/2014/main" id="{D302390D-3E8A-EDB6-3819-32D2C7469BA5}"/>
              </a:ext>
            </a:extLst>
          </p:cNvPr>
          <p:cNvPicPr>
            <a:picLocks noChangeAspect="1"/>
          </p:cNvPicPr>
          <p:nvPr/>
        </p:nvPicPr>
        <p:blipFill>
          <a:blip r:embed="rId2"/>
          <a:stretch>
            <a:fillRect/>
          </a:stretch>
        </p:blipFill>
        <p:spPr>
          <a:xfrm>
            <a:off x="191626" y="1681937"/>
            <a:ext cx="6957040" cy="5587193"/>
          </a:xfrm>
          <a:prstGeom prst="rect">
            <a:avLst/>
          </a:prstGeom>
        </p:spPr>
      </p:pic>
      <p:pic>
        <p:nvPicPr>
          <p:cNvPr id="24" name="Picture 23">
            <a:extLst>
              <a:ext uri="{FF2B5EF4-FFF2-40B4-BE49-F238E27FC236}">
                <a16:creationId xmlns:a16="http://schemas.microsoft.com/office/drawing/2014/main" id="{449636B0-F5E3-D247-3ACA-C18C9F8A56CA}"/>
              </a:ext>
            </a:extLst>
          </p:cNvPr>
          <p:cNvPicPr>
            <a:picLocks noChangeAspect="1"/>
          </p:cNvPicPr>
          <p:nvPr/>
        </p:nvPicPr>
        <p:blipFill>
          <a:blip r:embed="rId3"/>
          <a:stretch>
            <a:fillRect/>
          </a:stretch>
        </p:blipFill>
        <p:spPr>
          <a:xfrm>
            <a:off x="7481735" y="1681937"/>
            <a:ext cx="6957040" cy="5534797"/>
          </a:xfrm>
          <a:prstGeom prst="rect">
            <a:avLst/>
          </a:prstGeom>
        </p:spPr>
      </p:pic>
    </p:spTree>
    <p:extLst>
      <p:ext uri="{BB962C8B-B14F-4D97-AF65-F5344CB8AC3E}">
        <p14:creationId xmlns:p14="http://schemas.microsoft.com/office/powerpoint/2010/main" val="1345526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A750D7-EE15-CF26-5C19-0435CD32176C}"/>
              </a:ext>
            </a:extLst>
          </p:cNvPr>
          <p:cNvSpPr txBox="1"/>
          <p:nvPr/>
        </p:nvSpPr>
        <p:spPr>
          <a:xfrm>
            <a:off x="3670145" y="194930"/>
            <a:ext cx="7290110" cy="707886"/>
          </a:xfrm>
          <a:prstGeom prst="rect">
            <a:avLst/>
          </a:prstGeom>
          <a:noFill/>
        </p:spPr>
        <p:txBody>
          <a:bodyPr wrap="square" rtlCol="0">
            <a:spAutoFit/>
          </a:bodyPr>
          <a:lstStyle/>
          <a:p>
            <a:r>
              <a:rPr lang="en-US" sz="4000" dirty="0">
                <a:solidFill>
                  <a:srgbClr val="F2E782"/>
                </a:solidFill>
                <a:latin typeface="Prata" panose="020B0604020202020204" charset="0"/>
              </a:rPr>
              <a:t>SQL OUTPUT SNAPSHOTS</a:t>
            </a:r>
          </a:p>
        </p:txBody>
      </p:sp>
      <p:pic>
        <p:nvPicPr>
          <p:cNvPr id="4" name="Picture 3">
            <a:extLst>
              <a:ext uri="{FF2B5EF4-FFF2-40B4-BE49-F238E27FC236}">
                <a16:creationId xmlns:a16="http://schemas.microsoft.com/office/drawing/2014/main" id="{3020D0AD-27C3-04DC-3337-2BAB9C833AFD}"/>
              </a:ext>
            </a:extLst>
          </p:cNvPr>
          <p:cNvPicPr>
            <a:picLocks noChangeAspect="1"/>
          </p:cNvPicPr>
          <p:nvPr/>
        </p:nvPicPr>
        <p:blipFill>
          <a:blip r:embed="rId2"/>
          <a:stretch>
            <a:fillRect/>
          </a:stretch>
        </p:blipFill>
        <p:spPr>
          <a:xfrm>
            <a:off x="7460165" y="1620512"/>
            <a:ext cx="6697311" cy="5639587"/>
          </a:xfrm>
          <a:prstGeom prst="rect">
            <a:avLst/>
          </a:prstGeom>
        </p:spPr>
      </p:pic>
      <p:pic>
        <p:nvPicPr>
          <p:cNvPr id="6" name="Picture 5">
            <a:extLst>
              <a:ext uri="{FF2B5EF4-FFF2-40B4-BE49-F238E27FC236}">
                <a16:creationId xmlns:a16="http://schemas.microsoft.com/office/drawing/2014/main" id="{717FF77B-ECD7-428F-3B19-F88EA0F65136}"/>
              </a:ext>
            </a:extLst>
          </p:cNvPr>
          <p:cNvPicPr>
            <a:picLocks noChangeAspect="1"/>
          </p:cNvPicPr>
          <p:nvPr/>
        </p:nvPicPr>
        <p:blipFill>
          <a:blip r:embed="rId3"/>
          <a:stretch>
            <a:fillRect/>
          </a:stretch>
        </p:blipFill>
        <p:spPr>
          <a:xfrm>
            <a:off x="252294" y="1620512"/>
            <a:ext cx="6917941" cy="5639587"/>
          </a:xfrm>
          <a:prstGeom prst="rect">
            <a:avLst/>
          </a:prstGeom>
        </p:spPr>
      </p:pic>
    </p:spTree>
    <p:extLst>
      <p:ext uri="{BB962C8B-B14F-4D97-AF65-F5344CB8AC3E}">
        <p14:creationId xmlns:p14="http://schemas.microsoft.com/office/powerpoint/2010/main" val="2829195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44C18E-7760-F171-5325-8F6A47E5E326}"/>
              </a:ext>
            </a:extLst>
          </p:cNvPr>
          <p:cNvSpPr txBox="1"/>
          <p:nvPr/>
        </p:nvSpPr>
        <p:spPr>
          <a:xfrm>
            <a:off x="3670145" y="194930"/>
            <a:ext cx="7290110" cy="707886"/>
          </a:xfrm>
          <a:prstGeom prst="rect">
            <a:avLst/>
          </a:prstGeom>
          <a:noFill/>
        </p:spPr>
        <p:txBody>
          <a:bodyPr wrap="square" rtlCol="0">
            <a:spAutoFit/>
          </a:bodyPr>
          <a:lstStyle/>
          <a:p>
            <a:r>
              <a:rPr lang="en-US" sz="4000" dirty="0">
                <a:solidFill>
                  <a:srgbClr val="F2E782"/>
                </a:solidFill>
                <a:latin typeface="Prata" panose="020B0604020202020204" charset="0"/>
              </a:rPr>
              <a:t>SQL OUTPUT SNAPSHOTS</a:t>
            </a:r>
          </a:p>
        </p:txBody>
      </p:sp>
      <p:pic>
        <p:nvPicPr>
          <p:cNvPr id="4" name="Picture 3">
            <a:extLst>
              <a:ext uri="{FF2B5EF4-FFF2-40B4-BE49-F238E27FC236}">
                <a16:creationId xmlns:a16="http://schemas.microsoft.com/office/drawing/2014/main" id="{D7C03693-5E4F-F8FC-3276-C35F21A8A240}"/>
              </a:ext>
            </a:extLst>
          </p:cNvPr>
          <p:cNvPicPr>
            <a:picLocks noChangeAspect="1"/>
          </p:cNvPicPr>
          <p:nvPr/>
        </p:nvPicPr>
        <p:blipFill>
          <a:blip r:embed="rId2"/>
          <a:stretch>
            <a:fillRect/>
          </a:stretch>
        </p:blipFill>
        <p:spPr>
          <a:xfrm>
            <a:off x="214574" y="1499757"/>
            <a:ext cx="6911144" cy="6030167"/>
          </a:xfrm>
          <a:prstGeom prst="rect">
            <a:avLst/>
          </a:prstGeom>
        </p:spPr>
      </p:pic>
      <p:pic>
        <p:nvPicPr>
          <p:cNvPr id="6" name="Picture 5">
            <a:extLst>
              <a:ext uri="{FF2B5EF4-FFF2-40B4-BE49-F238E27FC236}">
                <a16:creationId xmlns:a16="http://schemas.microsoft.com/office/drawing/2014/main" id="{9EBC6411-C8FA-CC83-973C-5299CAFA4BF6}"/>
              </a:ext>
            </a:extLst>
          </p:cNvPr>
          <p:cNvPicPr>
            <a:picLocks noChangeAspect="1"/>
          </p:cNvPicPr>
          <p:nvPr/>
        </p:nvPicPr>
        <p:blipFill>
          <a:blip r:embed="rId3"/>
          <a:stretch>
            <a:fillRect/>
          </a:stretch>
        </p:blipFill>
        <p:spPr>
          <a:xfrm>
            <a:off x="7504683" y="1537863"/>
            <a:ext cx="6911144" cy="5992061"/>
          </a:xfrm>
          <a:prstGeom prst="rect">
            <a:avLst/>
          </a:prstGeom>
        </p:spPr>
      </p:pic>
    </p:spTree>
    <p:extLst>
      <p:ext uri="{BB962C8B-B14F-4D97-AF65-F5344CB8AC3E}">
        <p14:creationId xmlns:p14="http://schemas.microsoft.com/office/powerpoint/2010/main" val="734671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668</Words>
  <Application>Microsoft Office PowerPoint</Application>
  <PresentationFormat>Custom</PresentationFormat>
  <Paragraphs>68</Paragraphs>
  <Slides>13</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Raleway</vt:lpstr>
      <vt:lpstr>Prata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ROHIT GOUDA</dc:creator>
  <cp:lastModifiedBy>ROHIT GOUDA</cp:lastModifiedBy>
  <cp:revision>2</cp:revision>
  <dcterms:created xsi:type="dcterms:W3CDTF">2025-09-05T13:44:43Z</dcterms:created>
  <dcterms:modified xsi:type="dcterms:W3CDTF">2026-01-13T06:03:39Z</dcterms:modified>
</cp:coreProperties>
</file>